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318" r:id="rId3"/>
    <p:sldId id="322" r:id="rId4"/>
    <p:sldId id="323" r:id="rId5"/>
    <p:sldId id="324" r:id="rId6"/>
    <p:sldId id="326" r:id="rId7"/>
    <p:sldId id="327" r:id="rId8"/>
    <p:sldId id="328" r:id="rId9"/>
    <p:sldId id="321" r:id="rId10"/>
    <p:sldId id="362" r:id="rId11"/>
    <p:sldId id="331" r:id="rId12"/>
    <p:sldId id="363" r:id="rId13"/>
    <p:sldId id="365" r:id="rId14"/>
    <p:sldId id="364" r:id="rId15"/>
    <p:sldId id="330" r:id="rId16"/>
    <p:sldId id="367" r:id="rId17"/>
    <p:sldId id="341" r:id="rId18"/>
    <p:sldId id="351" r:id="rId19"/>
    <p:sldId id="345" r:id="rId20"/>
    <p:sldId id="357" r:id="rId21"/>
    <p:sldId id="347" r:id="rId22"/>
    <p:sldId id="342" r:id="rId23"/>
    <p:sldId id="346" r:id="rId24"/>
    <p:sldId id="368" r:id="rId25"/>
    <p:sldId id="317"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ED7D31"/>
    <a:srgbClr val="FF0000"/>
    <a:srgbClr val="FFC000"/>
    <a:srgbClr val="00FFCC"/>
    <a:srgbClr val="E133CC"/>
    <a:srgbClr val="C000C0"/>
    <a:srgbClr val="EB9FDB"/>
    <a:srgbClr val="9966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1619" autoAdjust="0"/>
  </p:normalViewPr>
  <p:slideViewPr>
    <p:cSldViewPr snapToGrid="0">
      <p:cViewPr>
        <p:scale>
          <a:sx n="33" d="100"/>
          <a:sy n="33" d="100"/>
        </p:scale>
        <p:origin x="2178" y="1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5A4627-C6DC-4D44-ADCF-68C0462B1508}" type="datetimeFigureOut">
              <a:rPr lang="zh-CN" altLang="en-US" smtClean="0"/>
              <a:t>2014/8/12</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5A2261-9AE1-4ACE-9278-567281439861}" type="slidenum">
              <a:rPr lang="zh-CN" altLang="en-US" smtClean="0"/>
              <a:t>‹#›</a:t>
            </a:fld>
            <a:endParaRPr lang="zh-CN" altLang="en-US"/>
          </a:p>
        </p:txBody>
      </p:sp>
    </p:spTree>
    <p:extLst>
      <p:ext uri="{BB962C8B-B14F-4D97-AF65-F5344CB8AC3E}">
        <p14:creationId xmlns:p14="http://schemas.microsoft.com/office/powerpoint/2010/main" val="19745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Thanks for the introduction. </a:t>
            </a:r>
          </a:p>
          <a:p>
            <a:endParaRPr lang="en-US" dirty="0" smtClean="0"/>
          </a:p>
          <a:p>
            <a:r>
              <a:rPr lang="en-US" dirty="0" smtClean="0"/>
              <a:t>Now</a:t>
            </a:r>
            <a:r>
              <a:rPr lang="en-US" baseline="0" dirty="0" smtClean="0"/>
              <a:t> I’m going to present our work on Intrinsic video and applications.</a:t>
            </a:r>
          </a:p>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a:t>
            </a:fld>
            <a:endParaRPr lang="zh-CN" altLang="en-US"/>
          </a:p>
        </p:txBody>
      </p:sp>
    </p:spTree>
    <p:extLst>
      <p:ext uri="{BB962C8B-B14F-4D97-AF65-F5344CB8AC3E}">
        <p14:creationId xmlns:p14="http://schemas.microsoft.com/office/powerpoint/2010/main" val="8346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10</a:t>
            </a:fld>
            <a:endParaRPr lang="zh-CN" altLang="en-US"/>
          </a:p>
        </p:txBody>
      </p:sp>
    </p:spTree>
    <p:extLst>
      <p:ext uri="{BB962C8B-B14F-4D97-AF65-F5344CB8AC3E}">
        <p14:creationId xmlns:p14="http://schemas.microsoft.com/office/powerpoint/2010/main" val="57675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first decompose the first frame into reflectance and shading using a modified version of [Zhao 2012]. And then we perform graph-based segmentation on the reflectance image. That is to collect similar reflectance into one single cluster.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a:t>
            </a:r>
            <a:r>
              <a:rPr lang="en-US" sz="1200" kern="1200" dirty="0" smtClean="0">
                <a:solidFill>
                  <a:schemeClr val="tx1"/>
                </a:solidFill>
                <a:effectLst/>
                <a:latin typeface="+mn-lt"/>
                <a:ea typeface="+mn-ea"/>
                <a:cs typeface="+mn-cs"/>
              </a:rPr>
              <a:t>on such segmentation index,  we put all the image pixel information into histogram for each </a:t>
            </a:r>
            <a:r>
              <a:rPr lang="en-US" sz="1200" kern="1200" dirty="0" smtClean="0">
                <a:solidFill>
                  <a:schemeClr val="tx1"/>
                </a:solidFill>
                <a:effectLst/>
                <a:latin typeface="+mn-lt"/>
                <a:ea typeface="+mn-ea"/>
                <a:cs typeface="+mn-cs"/>
              </a:rPr>
              <a:t>cluster.</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Compared to a naïve pixel-based</a:t>
            </a:r>
            <a:r>
              <a:rPr lang="en-US" altLang="zh-CN" sz="1200" kern="1200" baseline="0" dirty="0" smtClean="0">
                <a:solidFill>
                  <a:schemeClr val="tx1"/>
                </a:solidFill>
                <a:effectLst/>
                <a:latin typeface="+mn-lt"/>
                <a:ea typeface="+mn-ea"/>
                <a:cs typeface="+mn-cs"/>
              </a:rPr>
              <a:t> propagation, propagating clusters will gain more efficiency and robustness.</a:t>
            </a:r>
            <a:endParaRPr lang="en-US" altLang="zh-CN"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11</a:t>
            </a:fld>
            <a:endParaRPr lang="zh-CN" altLang="en-US"/>
          </a:p>
        </p:txBody>
      </p:sp>
    </p:spTree>
    <p:extLst>
      <p:ext uri="{BB962C8B-B14F-4D97-AF65-F5344CB8AC3E}">
        <p14:creationId xmlns:p14="http://schemas.microsoft.com/office/powerpoint/2010/main" val="3508330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12</a:t>
            </a:fld>
            <a:endParaRPr lang="zh-CN" altLang="en-US"/>
          </a:p>
        </p:txBody>
      </p:sp>
    </p:spTree>
    <p:extLst>
      <p:ext uri="{BB962C8B-B14F-4D97-AF65-F5344CB8AC3E}">
        <p14:creationId xmlns:p14="http://schemas.microsoft.com/office/powerpoint/2010/main" val="269391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explicitly leverage temporal information by using optical flow to track the query pixel back to previous frame. And then we propose a probabilistic approach, formulating a Bayesian Maximum a Posteriori problem to drive the propagation of clustered reflectance values from the previous frame.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intend to find the most appropriate cluster out of the 5 color</a:t>
            </a:r>
            <a:r>
              <a:rPr lang="en-US" sz="1200" kern="1200" baseline="0" dirty="0" smtClean="0">
                <a:solidFill>
                  <a:schemeClr val="tx1"/>
                </a:solidFill>
                <a:effectLst/>
                <a:latin typeface="+mn-lt"/>
                <a:ea typeface="+mn-ea"/>
                <a:cs typeface="+mn-cs"/>
              </a:rPr>
              <a:t> labels </a:t>
            </a:r>
            <a:r>
              <a:rPr lang="en-US" sz="1200" kern="1200" dirty="0" smtClean="0">
                <a:solidFill>
                  <a:schemeClr val="tx1"/>
                </a:solidFill>
                <a:effectLst/>
                <a:latin typeface="+mn-lt"/>
                <a:ea typeface="+mn-ea"/>
                <a:cs typeface="+mn-cs"/>
              </a:rPr>
              <a:t>that the query pixel belongs to. Note </a:t>
            </a:r>
            <a:r>
              <a:rPr lang="en-US" sz="1200" kern="1200" dirty="0" smtClean="0">
                <a:solidFill>
                  <a:schemeClr val="tx1"/>
                </a:solidFill>
                <a:effectLst/>
                <a:latin typeface="+mn-lt"/>
                <a:ea typeface="+mn-ea"/>
                <a:cs typeface="+mn-cs"/>
              </a:rPr>
              <a:t>that the criterion consist</a:t>
            </a:r>
            <a:r>
              <a:rPr lang="en-US" sz="1200" kern="1200" baseline="0" dirty="0" smtClean="0">
                <a:solidFill>
                  <a:schemeClr val="tx1"/>
                </a:solidFill>
                <a:effectLst/>
                <a:latin typeface="+mn-lt"/>
                <a:ea typeface="+mn-ea"/>
                <a:cs typeface="+mn-cs"/>
              </a:rPr>
              <a:t>s of a likelihood term and smooth prior. Likelihood define how much possible does a pixel belongs to a cluster. The segmentation result only with this term are generally OK but noisy. We further introduce a smooth prior that consider the spatial location between pixels and clusters. Results are improved with this two term combined.</a:t>
            </a:r>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13</a:t>
            </a:fld>
            <a:endParaRPr lang="zh-CN" altLang="en-US"/>
          </a:p>
        </p:txBody>
      </p:sp>
    </p:spTree>
    <p:extLst>
      <p:ext uri="{BB962C8B-B14F-4D97-AF65-F5344CB8AC3E}">
        <p14:creationId xmlns:p14="http://schemas.microsoft.com/office/powerpoint/2010/main" val="4289972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14</a:t>
            </a:fld>
            <a:endParaRPr lang="zh-CN" altLang="en-US"/>
          </a:p>
        </p:txBody>
      </p:sp>
    </p:spTree>
    <p:extLst>
      <p:ext uri="{BB962C8B-B14F-4D97-AF65-F5344CB8AC3E}">
        <p14:creationId xmlns:p14="http://schemas.microsoft.com/office/powerpoint/2010/main" val="3928609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When the amount of blank pixel reach a threshold, we stop the propagation, complete them, using those propagated value as constraints to keep it coherent with previous frames.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use </a:t>
            </a:r>
            <a:r>
              <a:rPr lang="en-US" sz="1200" kern="1200" dirty="0" err="1" smtClean="0">
                <a:solidFill>
                  <a:schemeClr val="tx1"/>
                </a:solidFill>
                <a:effectLst/>
                <a:latin typeface="+mn-lt"/>
                <a:ea typeface="+mn-ea"/>
                <a:cs typeface="+mn-cs"/>
              </a:rPr>
              <a:t>retinex</a:t>
            </a:r>
            <a:r>
              <a:rPr lang="en-US" sz="1200" kern="1200" dirty="0" smtClean="0">
                <a:solidFill>
                  <a:schemeClr val="tx1"/>
                </a:solidFill>
                <a:effectLst/>
                <a:latin typeface="+mn-lt"/>
                <a:ea typeface="+mn-ea"/>
                <a:cs typeface="+mn-cs"/>
              </a:rPr>
              <a:t> model to solve unknown pixels in red, gather coherent constraint in cyan. And blend such propagated reflectance and completed reflectance using </a:t>
            </a:r>
            <a:r>
              <a:rPr lang="en-US" sz="1200" kern="1200" dirty="0" err="1" smtClean="0">
                <a:solidFill>
                  <a:schemeClr val="tx1"/>
                </a:solidFill>
                <a:effectLst/>
                <a:latin typeface="+mn-lt"/>
                <a:ea typeface="+mn-ea"/>
                <a:cs typeface="+mn-cs"/>
              </a:rPr>
              <a:t>poisson</a:t>
            </a:r>
            <a:r>
              <a:rPr lang="en-US" sz="1200" kern="1200" dirty="0" smtClean="0">
                <a:solidFill>
                  <a:schemeClr val="tx1"/>
                </a:solidFill>
                <a:effectLst/>
                <a:latin typeface="+mn-lt"/>
                <a:ea typeface="+mn-ea"/>
                <a:cs typeface="+mn-cs"/>
              </a:rPr>
              <a:t> image editing.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advantage to doing this are two</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Such completion is an automatic scheme to recover and reinitialize the propagation. You can see this as a replacement of the user intervention in video </a:t>
            </a:r>
            <a:r>
              <a:rPr lang="en-US" sz="1200" kern="1200" dirty="0" err="1" smtClean="0">
                <a:solidFill>
                  <a:schemeClr val="tx1"/>
                </a:solidFill>
                <a:effectLst/>
                <a:latin typeface="+mn-lt"/>
                <a:ea typeface="+mn-ea"/>
                <a:cs typeface="+mn-cs"/>
              </a:rPr>
              <a:t>snapcut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Two. By combine forward and backward propagation. We can handle occlusion very well. This is because when you going backward, forward occluded objects will become visible at the beginning.</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15</a:t>
            </a:fld>
            <a:endParaRPr lang="zh-CN" altLang="en-US"/>
          </a:p>
        </p:txBody>
      </p:sp>
    </p:spTree>
    <p:extLst>
      <p:ext uri="{BB962C8B-B14F-4D97-AF65-F5344CB8AC3E}">
        <p14:creationId xmlns:p14="http://schemas.microsoft.com/office/powerpoint/2010/main" val="130689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After introduce</a:t>
            </a:r>
            <a:r>
              <a:rPr lang="en-US" baseline="0" dirty="0" smtClean="0"/>
              <a:t> all the building blocks of the entire framework, let’s review it briefly</a:t>
            </a:r>
            <a:r>
              <a:rPr lang="en-US" baseline="0" dirty="0" smtClean="0"/>
              <a:t>.</a:t>
            </a:r>
          </a:p>
          <a:p>
            <a:endParaRPr lang="en-US" baseline="0" dirty="0" smtClean="0"/>
          </a:p>
          <a:p>
            <a:r>
              <a:rPr lang="en-US" baseline="0" dirty="0" smtClean="0"/>
              <a:t>Decompose the first frame and </a:t>
            </a:r>
            <a:r>
              <a:rPr lang="en-US" baseline="0" dirty="0" smtClean="0"/>
              <a:t>cluster</a:t>
            </a:r>
          </a:p>
          <a:p>
            <a:endParaRPr lang="en-US" baseline="0" dirty="0" smtClean="0"/>
          </a:p>
          <a:p>
            <a:r>
              <a:rPr lang="en-US" baseline="0" dirty="0" smtClean="0"/>
              <a:t>Propagate reflectance forward only for confident pixels. When those unconfident pixels reach certain amount, we complete this frame and propagate completed reflectance backward. And re-initialize the propagation from stopping frame.</a:t>
            </a:r>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16</a:t>
            </a:fld>
            <a:endParaRPr lang="zh-CN" altLang="en-US"/>
          </a:p>
        </p:txBody>
      </p:sp>
    </p:spTree>
    <p:extLst>
      <p:ext uri="{BB962C8B-B14F-4D97-AF65-F5344CB8AC3E}">
        <p14:creationId xmlns:p14="http://schemas.microsoft.com/office/powerpoint/2010/main" val="3389101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Here we show some good decomposed reflectance and shading result produced by our proposed method.</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17</a:t>
            </a:fld>
            <a:endParaRPr lang="zh-CN" altLang="en-US"/>
          </a:p>
        </p:txBody>
      </p:sp>
    </p:spTree>
    <p:extLst>
      <p:ext uri="{BB962C8B-B14F-4D97-AF65-F5344CB8AC3E}">
        <p14:creationId xmlns:p14="http://schemas.microsoft.com/office/powerpoint/2010/main" val="123814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another example. For more, please refer to the paper and companion video.</a:t>
            </a:r>
            <a:endParaRPr lang="zh-CN" alt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18</a:t>
            </a:fld>
            <a:endParaRPr lang="zh-CN" altLang="en-US"/>
          </a:p>
        </p:txBody>
      </p:sp>
    </p:spTree>
    <p:extLst>
      <p:ext uri="{BB962C8B-B14F-4D97-AF65-F5344CB8AC3E}">
        <p14:creationId xmlns:p14="http://schemas.microsoft.com/office/powerpoint/2010/main" val="252479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We are going to show some applications enabled by intrinsic decomposition. Here is a video recoloring application by manipulating the reflectance layer and put the shading layer back. Which equal to changing texture under original light condition.</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19</a:t>
            </a:fld>
            <a:endParaRPr lang="zh-CN" altLang="en-US"/>
          </a:p>
        </p:txBody>
      </p:sp>
    </p:spTree>
    <p:extLst>
      <p:ext uri="{BB962C8B-B14F-4D97-AF65-F5344CB8AC3E}">
        <p14:creationId xmlns:p14="http://schemas.microsoft.com/office/powerpoint/2010/main" val="92863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Let me use an</a:t>
            </a:r>
            <a:r>
              <a:rPr lang="en-US" sz="1200" kern="1200" baseline="0" dirty="0" smtClean="0">
                <a:solidFill>
                  <a:schemeClr val="tx1"/>
                </a:solidFill>
                <a:effectLst/>
                <a:latin typeface="+mn-lt"/>
                <a:ea typeface="+mn-ea"/>
                <a:cs typeface="+mn-cs"/>
              </a:rPr>
              <a:t> example of intrinsic images to introduce the definition of intrinsic . </a:t>
            </a: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a:t>
            </a:r>
            <a:r>
              <a:rPr lang="en-US" sz="1200" kern="1200" dirty="0" smtClean="0">
                <a:solidFill>
                  <a:schemeClr val="tx1"/>
                </a:solidFill>
                <a:effectLst/>
                <a:latin typeface="+mn-lt"/>
                <a:ea typeface="+mn-ea"/>
                <a:cs typeface="+mn-cs"/>
              </a:rPr>
              <a:t>been a hot topic in Graphics for decade, which aim to decompose an input image into per-pixel multiplication of reflectance and shading layer.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 </a:t>
            </a:r>
            <a:r>
              <a:rPr lang="en-US" sz="1200" kern="1200" dirty="0" smtClean="0">
                <a:solidFill>
                  <a:schemeClr val="tx1"/>
                </a:solidFill>
                <a:effectLst/>
                <a:latin typeface="+mn-lt"/>
                <a:ea typeface="+mn-ea"/>
                <a:cs typeface="+mn-cs"/>
              </a:rPr>
              <a:t>extremely ill-posed </a:t>
            </a:r>
            <a:r>
              <a:rPr lang="en-US" sz="1200" kern="1200" dirty="0" smtClean="0">
                <a:solidFill>
                  <a:schemeClr val="tx1"/>
                </a:solidFill>
                <a:effectLst/>
                <a:latin typeface="+mn-lt"/>
                <a:ea typeface="+mn-ea"/>
                <a:cs typeface="+mn-cs"/>
              </a:rPr>
              <a:t>problem since you want to solve 2 unknowns out of only one equation.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a:t>
            </a:r>
            <a:r>
              <a:rPr lang="en-US" sz="1200" kern="1200" dirty="0" smtClean="0">
                <a:solidFill>
                  <a:schemeClr val="tx1"/>
                </a:solidFill>
                <a:effectLst/>
                <a:latin typeface="+mn-lt"/>
                <a:ea typeface="+mn-ea"/>
                <a:cs typeface="+mn-cs"/>
              </a:rPr>
              <a:t>Reflectance layer encodes surface BRDF attributes. Shading contains information of surface normal, global illumination and occlusions.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Such decomposition enables fancy applications for image editing task. Two of the most common </a:t>
            </a:r>
            <a:r>
              <a:rPr lang="en-US" sz="1200" kern="1200" dirty="0" smtClean="0">
                <a:solidFill>
                  <a:schemeClr val="tx1"/>
                </a:solidFill>
                <a:effectLst/>
                <a:latin typeface="+mn-lt"/>
                <a:ea typeface="+mn-ea"/>
                <a:cs typeface="+mn-cs"/>
              </a:rPr>
              <a:t>ones listed </a:t>
            </a:r>
            <a:r>
              <a:rPr lang="en-US" sz="1200" kern="1200" dirty="0" smtClean="0">
                <a:solidFill>
                  <a:schemeClr val="tx1"/>
                </a:solidFill>
                <a:effectLst/>
                <a:latin typeface="+mn-lt"/>
                <a:ea typeface="+mn-ea"/>
                <a:cs typeface="+mn-cs"/>
              </a:rPr>
              <a:t>here are retexture and relight.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a:t>
            </a:fld>
            <a:endParaRPr lang="zh-CN" altLang="en-US"/>
          </a:p>
        </p:txBody>
      </p:sp>
    </p:spTree>
    <p:extLst>
      <p:ext uri="{BB962C8B-B14F-4D97-AF65-F5344CB8AC3E}">
        <p14:creationId xmlns:p14="http://schemas.microsoft.com/office/powerpoint/2010/main" val="87162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If we manipulate shading layer by applying this curve editing operation. We can get such material editing effect. This looks pretty much like you change the surface BRDF model and re-render it. But by using the notion of intrinsic decomposition, you can do it much easier.</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20</a:t>
            </a:fld>
            <a:endParaRPr lang="zh-CN" altLang="en-US"/>
          </a:p>
        </p:txBody>
      </p:sp>
    </p:spTree>
    <p:extLst>
      <p:ext uri="{BB962C8B-B14F-4D97-AF65-F5344CB8AC3E}">
        <p14:creationId xmlns:p14="http://schemas.microsoft.com/office/powerpoint/2010/main" val="548054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Clusters is an inherent data structure we use. we can generate fairly good segmentation results compared to state of art video segmentation work. We compare our method to video snap cut, and we show that our method can generate much reasonable results given the condition that no user input is used during propagation.</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21</a:t>
            </a:fld>
            <a:endParaRPr lang="zh-CN" altLang="en-US"/>
          </a:p>
        </p:txBody>
      </p:sp>
    </p:spTree>
    <p:extLst>
      <p:ext uri="{BB962C8B-B14F-4D97-AF65-F5344CB8AC3E}">
        <p14:creationId xmlns:p14="http://schemas.microsoft.com/office/powerpoint/2010/main" val="50685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quantitatively evaluate our method by using an animated </a:t>
            </a:r>
            <a:r>
              <a:rPr lang="en-US" sz="1200" kern="1200" dirty="0" err="1" smtClean="0">
                <a:solidFill>
                  <a:schemeClr val="tx1"/>
                </a:solidFill>
                <a:effectLst/>
                <a:latin typeface="+mn-lt"/>
                <a:ea typeface="+mn-ea"/>
                <a:cs typeface="+mn-cs"/>
              </a:rPr>
              <a:t>groundtruth</a:t>
            </a:r>
            <a:r>
              <a:rPr lang="en-US" sz="1200" kern="1200" dirty="0" smtClean="0">
                <a:solidFill>
                  <a:schemeClr val="tx1"/>
                </a:solidFill>
                <a:effectLst/>
                <a:latin typeface="+mn-lt"/>
                <a:ea typeface="+mn-ea"/>
                <a:cs typeface="+mn-cs"/>
              </a:rPr>
              <a:t> sequence. </a:t>
            </a:r>
            <a:r>
              <a:rPr lang="en-US" sz="1200" kern="1200" dirty="0" smtClean="0">
                <a:solidFill>
                  <a:schemeClr val="tx1"/>
                </a:solidFill>
                <a:effectLst/>
                <a:latin typeface="+mn-lt"/>
                <a:ea typeface="+mn-ea"/>
                <a:cs typeface="+mn-cs"/>
              </a:rPr>
              <a:t>Blue</a:t>
            </a:r>
            <a:r>
              <a:rPr lang="en-US" sz="1200" kern="1200" baseline="0" dirty="0" smtClean="0">
                <a:solidFill>
                  <a:schemeClr val="tx1"/>
                </a:solidFill>
                <a:effectLst/>
                <a:latin typeface="+mn-lt"/>
                <a:ea typeface="+mn-ea"/>
                <a:cs typeface="+mn-cs"/>
              </a:rPr>
              <a:t> and black are applying two state of art methods for each individual frame. Green is impose temporal coherence for post smoothing after black. Red one is ours.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chart </a:t>
            </a:r>
            <a:r>
              <a:rPr lang="en-US" sz="1200" kern="1200" dirty="0" smtClean="0">
                <a:solidFill>
                  <a:schemeClr val="tx1"/>
                </a:solidFill>
                <a:effectLst/>
                <a:latin typeface="+mn-lt"/>
                <a:ea typeface="+mn-ea"/>
                <a:cs typeface="+mn-cs"/>
              </a:rPr>
              <a:t>we can see that our method not only act in the most coherent manner but also keep the error in a smallest level.</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22</a:t>
            </a:fld>
            <a:endParaRPr lang="zh-CN" altLang="en-US"/>
          </a:p>
        </p:txBody>
      </p:sp>
    </p:spTree>
    <p:extLst>
      <p:ext uri="{BB962C8B-B14F-4D97-AF65-F5344CB8AC3E}">
        <p14:creationId xmlns:p14="http://schemas.microsoft.com/office/powerpoint/2010/main" val="2004259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summary, we have presented a novel approach for challenging problem of intrinsic video decomposition, as well as several example applications in video editing</a:t>
            </a:r>
            <a:r>
              <a:rPr lang="en-US" sz="1200" kern="1200" baseline="0" dirty="0" smtClean="0">
                <a:solidFill>
                  <a:schemeClr val="tx1"/>
                </a:solidFill>
                <a:effectLst/>
                <a:latin typeface="+mn-lt"/>
                <a:ea typeface="+mn-ea"/>
                <a:cs typeface="+mn-cs"/>
              </a:rPr>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a:t>
            </a:r>
            <a:r>
              <a:rPr lang="en-US" sz="1200" kern="1200" baseline="0" dirty="0" smtClean="0">
                <a:solidFill>
                  <a:schemeClr val="tx1"/>
                </a:solidFill>
                <a:effectLst/>
                <a:latin typeface="+mn-lt"/>
                <a:ea typeface="+mn-ea"/>
                <a:cs typeface="+mn-cs"/>
              </a:rPr>
              <a:t>achieve that, we have propose a c</a:t>
            </a:r>
            <a:r>
              <a:rPr lang="en-US" altLang="zh-CN" dirty="0" smtClean="0"/>
              <a:t>ausal-</a:t>
            </a:r>
            <a:r>
              <a:rPr lang="en-US" altLang="zh-CN" dirty="0" err="1" smtClean="0"/>
              <a:t>anticausal</a:t>
            </a:r>
            <a:r>
              <a:rPr lang="en-US" altLang="zh-CN" dirty="0" smtClean="0"/>
              <a:t>, course-to-fine iterative scheme, which is</a:t>
            </a:r>
            <a:r>
              <a:rPr lang="en-US" altLang="zh-CN" baseline="0" dirty="0" smtClean="0"/>
              <a:t> applicable to other video processing problem </a:t>
            </a:r>
            <a:r>
              <a:rPr lang="en-US" altLang="zh-CN" baseline="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and </a:t>
            </a:r>
            <a:r>
              <a:rPr lang="en-US" altLang="zh-CN" baseline="0" dirty="0" smtClean="0"/>
              <a:t>a </a:t>
            </a:r>
            <a:r>
              <a:rPr lang="en-US" altLang="zh-CN" baseline="0" dirty="0" err="1" smtClean="0"/>
              <a:t>probablisitic</a:t>
            </a:r>
            <a:r>
              <a:rPr lang="en-US" altLang="zh-CN" baseline="0" dirty="0" smtClean="0"/>
              <a:t> approach to propagate reflectance frame to frame</a:t>
            </a:r>
            <a:r>
              <a:rPr lang="en-US" altLang="zh-CN" baseline="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a:t>
            </a:r>
            <a:r>
              <a:rPr lang="en-US" altLang="zh-CN" baseline="0" dirty="0" smtClean="0"/>
              <a:t>Our method is temporal coherent, memory efficient and does not </a:t>
            </a:r>
            <a:r>
              <a:rPr lang="en-US" altLang="zh-CN" baseline="0" dirty="0" smtClean="0"/>
              <a:t>require </a:t>
            </a:r>
            <a:r>
              <a:rPr lang="en-US" altLang="zh-CN" baseline="0" dirty="0" smtClean="0"/>
              <a:t>heavy user interaction. </a:t>
            </a:r>
            <a:endParaRPr lang="en-US" altLang="zh-CN" dirty="0" smtClean="0"/>
          </a:p>
        </p:txBody>
      </p:sp>
      <p:sp>
        <p:nvSpPr>
          <p:cNvPr id="4" name="灯片编号占位符 3"/>
          <p:cNvSpPr>
            <a:spLocks noGrp="1"/>
          </p:cNvSpPr>
          <p:nvPr>
            <p:ph type="sldNum" sz="quarter" idx="10"/>
          </p:nvPr>
        </p:nvSpPr>
        <p:spPr/>
        <p:txBody>
          <a:bodyPr/>
          <a:lstStyle/>
          <a:p>
            <a:fld id="{B15A2261-9AE1-4ACE-9278-567281439861}" type="slidenum">
              <a:rPr lang="zh-CN" altLang="en-US" smtClean="0"/>
              <a:t>23</a:t>
            </a:fld>
            <a:endParaRPr lang="zh-CN" altLang="en-US"/>
          </a:p>
        </p:txBody>
      </p:sp>
    </p:spTree>
    <p:extLst>
      <p:ext uri="{BB962C8B-B14F-4D97-AF65-F5344CB8AC3E}">
        <p14:creationId xmlns:p14="http://schemas.microsoft.com/office/powerpoint/2010/main" val="2871676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Our method is not free from limitation.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the perspective of intrinsic decomposition quality. We are bounded by the best performance of the first image method we choose. Future work in this direction should be trying to overcome such limit by make a better use of temporal information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the perspective of video processing. There is fundamental difficulty to establish accurate per-pixel correspondence, which limit us to from a broader range of applications we can present. Maybe we can combine intrinsic decomposition and optical flow in an unified optimization in the future.</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24</a:t>
            </a:fld>
            <a:endParaRPr lang="zh-CN" altLang="en-US"/>
          </a:p>
        </p:txBody>
      </p:sp>
    </p:spTree>
    <p:extLst>
      <p:ext uri="{BB962C8B-B14F-4D97-AF65-F5344CB8AC3E}">
        <p14:creationId xmlns:p14="http://schemas.microsoft.com/office/powerpoint/2010/main" val="2502534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the end, We publish all the testing data and results online. </a:t>
            </a:r>
            <a:r>
              <a:rPr lang="en-US" sz="1200" kern="1200" dirty="0" smtClean="0">
                <a:solidFill>
                  <a:schemeClr val="tx1"/>
                </a:solidFill>
                <a:effectLst/>
                <a:latin typeface="+mn-lt"/>
                <a:ea typeface="+mn-ea"/>
                <a:cs typeface="+mn-cs"/>
              </a:rPr>
              <a:t>As we said, intrinsic video is an unexplored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uprising</a:t>
            </a:r>
            <a:r>
              <a:rPr lang="en-US" sz="1200" kern="1200" baseline="0" dirty="0" smtClean="0">
                <a:solidFill>
                  <a:schemeClr val="tx1"/>
                </a:solidFill>
                <a:effectLst/>
                <a:latin typeface="+mn-lt"/>
                <a:ea typeface="+mn-ea"/>
                <a:cs typeface="+mn-cs"/>
              </a:rPr>
              <a:t> research area recently. We are looking forward to see much more interesting work coming out on this topic. </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I </a:t>
            </a:r>
            <a:r>
              <a:rPr lang="en-US" sz="1200" kern="1200" dirty="0" smtClean="0">
                <a:solidFill>
                  <a:schemeClr val="tx1"/>
                </a:solidFill>
                <a:effectLst/>
                <a:latin typeface="+mn-lt"/>
                <a:ea typeface="+mn-ea"/>
                <a:cs typeface="+mn-cs"/>
              </a:rPr>
              <a:t>would like to answer any questions or concerns you may have.</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25</a:t>
            </a:fld>
            <a:endParaRPr lang="zh-CN" altLang="en-US"/>
          </a:p>
        </p:txBody>
      </p:sp>
    </p:spTree>
    <p:extLst>
      <p:ext uri="{BB962C8B-B14F-4D97-AF65-F5344CB8AC3E}">
        <p14:creationId xmlns:p14="http://schemas.microsoft.com/office/powerpoint/2010/main" val="9192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In this</a:t>
            </a:r>
            <a:r>
              <a:rPr lang="en-US" sz="1200" kern="1200" baseline="0" dirty="0" smtClean="0">
                <a:solidFill>
                  <a:schemeClr val="tx1"/>
                </a:solidFill>
                <a:effectLst/>
                <a:latin typeface="+mn-lt"/>
                <a:ea typeface="+mn-ea"/>
                <a:cs typeface="+mn-cs"/>
              </a:rPr>
              <a:t> work, W</a:t>
            </a:r>
            <a:r>
              <a:rPr lang="en-US" sz="1200" kern="120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extend the notion of intrinsic images to intrinsic video, which intend to find reflectance and shading layer for each individual video frames, while keeping temporal coherence at the same time.</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3</a:t>
            </a:fld>
            <a:endParaRPr lang="zh-CN" altLang="en-US"/>
          </a:p>
        </p:txBody>
      </p:sp>
    </p:spTree>
    <p:extLst>
      <p:ext uri="{BB962C8B-B14F-4D97-AF65-F5344CB8AC3E}">
        <p14:creationId xmlns:p14="http://schemas.microsoft.com/office/powerpoint/2010/main" val="286511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Based on </a:t>
            </a:r>
            <a:r>
              <a:rPr lang="en-US" sz="1200" kern="1200" dirty="0" smtClean="0">
                <a:solidFill>
                  <a:schemeClr val="tx1"/>
                </a:solidFill>
                <a:effectLst/>
                <a:latin typeface="+mn-lt"/>
                <a:ea typeface="+mn-ea"/>
                <a:cs typeface="+mn-cs"/>
              </a:rPr>
              <a:t>such intrinsic </a:t>
            </a:r>
            <a:r>
              <a:rPr lang="en-US" sz="1200" kern="1200" dirty="0" smtClean="0">
                <a:solidFill>
                  <a:schemeClr val="tx1"/>
                </a:solidFill>
                <a:effectLst/>
                <a:latin typeface="+mn-lt"/>
                <a:ea typeface="+mn-ea"/>
                <a:cs typeface="+mn-cs"/>
              </a:rPr>
              <a:t>decomposition, we present several video editing applications, by manipulating reflectance or shading layer independently, you can achieve stylization, recolor, material editing. Here we apply curve editing on shading layer and make the girl’s face more smooth and waxy.</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4</a:t>
            </a:fld>
            <a:endParaRPr lang="zh-CN" altLang="en-US"/>
          </a:p>
        </p:txBody>
      </p:sp>
    </p:spTree>
    <p:extLst>
      <p:ext uri="{BB962C8B-B14F-4D97-AF65-F5344CB8AC3E}">
        <p14:creationId xmlns:p14="http://schemas.microsoft.com/office/powerpoint/2010/main" val="289410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Here we briefly categorize previous works </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most recent years, there are numerous works aim to decompose reflectance and shading components from single image (with or without user interaction), there are also works tackling single </a:t>
            </a:r>
            <a:r>
              <a:rPr lang="en-US" sz="1200" kern="1200" dirty="0" err="1" smtClean="0">
                <a:solidFill>
                  <a:schemeClr val="tx1"/>
                </a:solidFill>
                <a:effectLst/>
                <a:latin typeface="+mn-lt"/>
                <a:ea typeface="+mn-ea"/>
                <a:cs typeface="+mn-cs"/>
              </a:rPr>
              <a:t>rgbd</a:t>
            </a:r>
            <a:r>
              <a:rPr lang="en-US" sz="1200" kern="1200" dirty="0" smtClean="0">
                <a:solidFill>
                  <a:schemeClr val="tx1"/>
                </a:solidFill>
                <a:effectLst/>
                <a:latin typeface="+mn-lt"/>
                <a:ea typeface="+mn-ea"/>
                <a:cs typeface="+mn-cs"/>
              </a:rPr>
              <a:t> image, multi-view images, or </a:t>
            </a:r>
            <a:r>
              <a:rPr lang="en-US" sz="1200" kern="1200" dirty="0" err="1" smtClean="0">
                <a:solidFill>
                  <a:schemeClr val="tx1"/>
                </a:solidFill>
                <a:effectLst/>
                <a:latin typeface="+mn-lt"/>
                <a:ea typeface="+mn-ea"/>
                <a:cs typeface="+mn-cs"/>
              </a:rPr>
              <a:t>rgbd</a:t>
            </a:r>
            <a:r>
              <a:rPr lang="en-US" sz="1200" kern="1200" dirty="0" smtClean="0">
                <a:solidFill>
                  <a:schemeClr val="tx1"/>
                </a:solidFill>
                <a:effectLst/>
                <a:latin typeface="+mn-lt"/>
                <a:ea typeface="+mn-ea"/>
                <a:cs typeface="+mn-cs"/>
              </a:rPr>
              <a:t> video from Kinect camera.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by far, we notice that there is still a blank area in the domain of </a:t>
            </a:r>
            <a:r>
              <a:rPr lang="en-US" sz="1200" kern="1200" dirty="0" smtClean="0">
                <a:solidFill>
                  <a:schemeClr val="tx1"/>
                </a:solidFill>
                <a:effectLst/>
                <a:latin typeface="+mn-lt"/>
                <a:ea typeface="+mn-ea"/>
                <a:cs typeface="+mn-cs"/>
              </a:rPr>
              <a:t>extracting </a:t>
            </a:r>
            <a:r>
              <a:rPr lang="en-US" sz="1200" kern="1200" dirty="0" smtClean="0">
                <a:solidFill>
                  <a:schemeClr val="tx1"/>
                </a:solidFill>
                <a:effectLst/>
                <a:latin typeface="+mn-lt"/>
                <a:ea typeface="+mn-ea"/>
                <a:cs typeface="+mn-cs"/>
              </a:rPr>
              <a:t>intrinsic from a </a:t>
            </a:r>
            <a:r>
              <a:rPr lang="en-US" sz="1200" kern="1200" dirty="0" smtClean="0">
                <a:solidFill>
                  <a:schemeClr val="tx1"/>
                </a:solidFill>
                <a:effectLst/>
                <a:latin typeface="+mn-lt"/>
                <a:ea typeface="+mn-ea"/>
                <a:cs typeface="+mn-cs"/>
              </a:rPr>
              <a:t>natural RGB video </a:t>
            </a:r>
            <a:r>
              <a:rPr lang="en-US" sz="1200" kern="1200" dirty="0" smtClean="0">
                <a:solidFill>
                  <a:schemeClr val="tx1"/>
                </a:solidFill>
                <a:effectLst/>
                <a:latin typeface="+mn-lt"/>
                <a:ea typeface="+mn-ea"/>
                <a:cs typeface="+mn-cs"/>
              </a:rPr>
              <a:t>sequence. Our work put this problem on table and present a first solution for that.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15A2261-9AE1-4ACE-9278-567281439861}" type="slidenum">
              <a:rPr lang="zh-CN" altLang="en-US" smtClean="0"/>
              <a:t>5</a:t>
            </a:fld>
            <a:endParaRPr lang="zh-CN" altLang="en-US"/>
          </a:p>
        </p:txBody>
      </p:sp>
    </p:spTree>
    <p:extLst>
      <p:ext uri="{BB962C8B-B14F-4D97-AF65-F5344CB8AC3E}">
        <p14:creationId xmlns:p14="http://schemas.microsoft.com/office/powerpoint/2010/main" val="112475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Very quickly, one may came up with a solution that applying intrinsic images method on each individual frame, we apply the state-of-art automatic single image method, and get a result as shown here.as you can see. The result exhibit strong jittering artifact.</a:t>
            </a:r>
          </a:p>
          <a:p>
            <a:r>
              <a:rPr lang="en-US" sz="1200" kern="1200" dirty="0" smtClean="0">
                <a:solidFill>
                  <a:schemeClr val="tx1"/>
                </a:solidFill>
                <a:effectLst/>
                <a:latin typeface="+mn-lt"/>
                <a:ea typeface="+mn-ea"/>
                <a:cs typeface="+mn-cs"/>
              </a:rPr>
              <a:t>Next intuitive step should be imposing temporal coherence in a post-smoothing step. Again, we use a piece of state of art work to try, the temporal jittering is greatly reduced, but at the cost of introduction of the ghosting effect. </a:t>
            </a:r>
          </a:p>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6</a:t>
            </a:fld>
            <a:endParaRPr lang="zh-CN" altLang="en-US"/>
          </a:p>
        </p:txBody>
      </p:sp>
    </p:spTree>
    <p:extLst>
      <p:ext uri="{BB962C8B-B14F-4D97-AF65-F5344CB8AC3E}">
        <p14:creationId xmlns:p14="http://schemas.microsoft.com/office/powerpoint/2010/main" val="90528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Another thought could be— decompose the first frame and propagate for others. We try the propagation strategy from </a:t>
            </a:r>
            <a:r>
              <a:rPr lang="en-US" sz="1200" kern="1200" dirty="0" err="1" smtClean="0">
                <a:solidFill>
                  <a:schemeClr val="tx1"/>
                </a:solidFill>
                <a:effectLst/>
                <a:latin typeface="+mn-lt"/>
                <a:ea typeface="+mn-ea"/>
                <a:cs typeface="+mn-cs"/>
              </a:rPr>
              <a:t>videosanpcut</a:t>
            </a:r>
            <a:r>
              <a:rPr lang="en-US" sz="1200" kern="1200" dirty="0" smtClean="0">
                <a:solidFill>
                  <a:schemeClr val="tx1"/>
                </a:solidFill>
                <a:effectLst/>
                <a:latin typeface="+mn-lt"/>
                <a:ea typeface="+mn-ea"/>
                <a:cs typeface="+mn-cs"/>
              </a:rPr>
              <a:t>, which is the most practical propagation method and already </a:t>
            </a:r>
            <a:r>
              <a:rPr lang="en-US" sz="1200" kern="1200" dirty="0" smtClean="0">
                <a:solidFill>
                  <a:schemeClr val="tx1"/>
                </a:solidFill>
                <a:effectLst/>
                <a:latin typeface="+mn-lt"/>
                <a:ea typeface="+mn-ea"/>
                <a:cs typeface="+mn-cs"/>
              </a:rPr>
              <a:t>been </a:t>
            </a:r>
            <a:r>
              <a:rPr lang="en-US" sz="1200" kern="1200" dirty="0" smtClean="0">
                <a:solidFill>
                  <a:schemeClr val="tx1"/>
                </a:solidFill>
                <a:effectLst/>
                <a:latin typeface="+mn-lt"/>
                <a:ea typeface="+mn-ea"/>
                <a:cs typeface="+mn-cs"/>
              </a:rPr>
              <a:t>integrated into Adobe after effect. The results could be OK, but given the premise that you need to manually pause the propagation, fix some propagation error, and </a:t>
            </a:r>
            <a:r>
              <a:rPr lang="en-US" sz="1200" kern="1200" dirty="0" smtClean="0">
                <a:solidFill>
                  <a:schemeClr val="tx1"/>
                </a:solidFill>
                <a:effectLst/>
                <a:latin typeface="+mn-lt"/>
                <a:ea typeface="+mn-ea"/>
                <a:cs typeface="+mn-cs"/>
              </a:rPr>
              <a:t>then go </a:t>
            </a:r>
            <a:r>
              <a:rPr lang="en-US" sz="1200" kern="1200" dirty="0" smtClean="0">
                <a:solidFill>
                  <a:schemeClr val="tx1"/>
                </a:solidFill>
                <a:effectLst/>
                <a:latin typeface="+mn-lt"/>
                <a:ea typeface="+mn-ea"/>
                <a:cs typeface="+mn-cs"/>
              </a:rPr>
              <a:t>on. If you want to do this fully automatically, the accumulation error will be a big problem.</a:t>
            </a:r>
          </a:p>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7</a:t>
            </a:fld>
            <a:endParaRPr lang="zh-CN" altLang="en-US"/>
          </a:p>
        </p:txBody>
      </p:sp>
    </p:spTree>
    <p:extLst>
      <p:ext uri="{BB962C8B-B14F-4D97-AF65-F5344CB8AC3E}">
        <p14:creationId xmlns:p14="http://schemas.microsoft.com/office/powerpoint/2010/main" val="152232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By far, we have </a:t>
            </a:r>
            <a:r>
              <a:rPr lang="en-US" altLang="zh-CN" sz="1200" kern="1200" dirty="0" smtClean="0">
                <a:solidFill>
                  <a:schemeClr val="tx1"/>
                </a:solidFill>
                <a:effectLst/>
                <a:latin typeface="+mn-lt"/>
                <a:ea typeface="+mn-ea"/>
                <a:cs typeface="+mn-cs"/>
              </a:rPr>
              <a:t>introduced two possible ways to do this and gain </a:t>
            </a: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deeper understanding of intrinsic video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problem.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We </a:t>
            </a:r>
            <a:r>
              <a:rPr lang="en-US" sz="1200" kern="1200" dirty="0" smtClean="0">
                <a:solidFill>
                  <a:schemeClr val="tx1"/>
                </a:solidFill>
                <a:effectLst/>
                <a:latin typeface="+mn-lt"/>
                <a:ea typeface="+mn-ea"/>
                <a:cs typeface="+mn-cs"/>
              </a:rPr>
              <a:t>can summarize our goal of intrinsic video, which is:</a:t>
            </a:r>
          </a:p>
          <a:p>
            <a:r>
              <a:rPr lang="en-US" sz="1200" kern="1200" dirty="0" smtClean="0">
                <a:solidFill>
                  <a:schemeClr val="tx1"/>
                </a:solidFill>
                <a:effectLst/>
                <a:latin typeface="+mn-lt"/>
                <a:ea typeface="+mn-ea"/>
                <a:cs typeface="+mn-cs"/>
              </a:rPr>
              <a:t>Maximize the temporal coherence while minimize the user input. Neither ghosting effect nor accumulation error should be observed.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doing that, we present a unified framework to combine deposition and propagation. where decomposition and propagation act</a:t>
            </a:r>
            <a:r>
              <a:rPr lang="en-US" sz="1200" kern="1200" baseline="0" dirty="0" smtClean="0">
                <a:solidFill>
                  <a:schemeClr val="tx1"/>
                </a:solidFill>
                <a:effectLst/>
                <a:latin typeface="+mn-lt"/>
                <a:ea typeface="+mn-ea"/>
                <a:cs typeface="+mn-cs"/>
              </a:rPr>
              <a:t> in a </a:t>
            </a:r>
            <a:r>
              <a:rPr lang="en-US" sz="1200" kern="1200" dirty="0" smtClean="0">
                <a:solidFill>
                  <a:schemeClr val="tx1"/>
                </a:solidFill>
                <a:effectLst/>
                <a:latin typeface="+mn-lt"/>
                <a:ea typeface="+mn-ea"/>
                <a:cs typeface="+mn-cs"/>
              </a:rPr>
              <a:t>mutually beneficial</a:t>
            </a:r>
            <a:r>
              <a:rPr lang="en-US" sz="1200" kern="1200" baseline="0" dirty="0" smtClean="0">
                <a:solidFill>
                  <a:schemeClr val="tx1"/>
                </a:solidFill>
                <a:effectLst/>
                <a:latin typeface="+mn-lt"/>
                <a:ea typeface="+mn-ea"/>
                <a:cs typeface="+mn-cs"/>
              </a:rPr>
              <a:t> way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each other.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constraint from propagated information, decomposition for single frame will act in a more temporal coherent way.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 propagation, decomposition play a role of automatic correction and completion.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explain the framework in detail.</a:t>
            </a:r>
          </a:p>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8</a:t>
            </a:fld>
            <a:endParaRPr lang="zh-CN" altLang="en-US"/>
          </a:p>
        </p:txBody>
      </p:sp>
    </p:spTree>
    <p:extLst>
      <p:ext uri="{BB962C8B-B14F-4D97-AF65-F5344CB8AC3E}">
        <p14:creationId xmlns:p14="http://schemas.microsoft.com/office/powerpoint/2010/main" val="428778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The pipeline is:</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first decompose the </a:t>
            </a:r>
            <a:r>
              <a:rPr lang="en-US" sz="1200" kern="1200" dirty="0" smtClean="0">
                <a:solidFill>
                  <a:schemeClr val="tx1"/>
                </a:solidFill>
                <a:effectLst/>
                <a:latin typeface="+mn-lt"/>
                <a:ea typeface="+mn-ea"/>
                <a:cs typeface="+mn-cs"/>
              </a:rPr>
              <a:t>initial </a:t>
            </a:r>
            <a:r>
              <a:rPr lang="en-US" sz="1200" kern="1200" dirty="0" smtClean="0">
                <a:solidFill>
                  <a:schemeClr val="tx1"/>
                </a:solidFill>
                <a:effectLst/>
                <a:latin typeface="+mn-lt"/>
                <a:ea typeface="+mn-ea"/>
                <a:cs typeface="+mn-cs"/>
              </a:rPr>
              <a:t>frame to reflectance and shading, and then segment the reflectance image into clusters. We will use the cluster definition to proceed further propagation.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alleviating the accumulation error as few as possible. We only propagate value we are sure about. For others we leave it blank for future operation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a:t>
            </a:r>
            <a:r>
              <a:rPr lang="en-US" sz="1200" kern="1200" dirty="0" smtClean="0">
                <a:solidFill>
                  <a:schemeClr val="tx1"/>
                </a:solidFill>
                <a:effectLst/>
                <a:latin typeface="+mn-lt"/>
                <a:ea typeface="+mn-ea"/>
                <a:cs typeface="+mn-cs"/>
              </a:rPr>
              <a:t>the propagation goes far, there will be more and more blank pixels are left. </a:t>
            </a:r>
            <a:r>
              <a:rPr lang="en-US" sz="1200" kern="1200" dirty="0" smtClean="0">
                <a:solidFill>
                  <a:schemeClr val="tx1"/>
                </a:solidFill>
                <a:effectLst/>
                <a:latin typeface="+mn-lt"/>
                <a:ea typeface="+mn-ea"/>
                <a:cs typeface="+mn-cs"/>
              </a:rPr>
              <a:t>As you can</a:t>
            </a:r>
            <a:r>
              <a:rPr lang="en-US" sz="1200" kern="1200" baseline="0" dirty="0" smtClean="0">
                <a:solidFill>
                  <a:schemeClr val="tx1"/>
                </a:solidFill>
                <a:effectLst/>
                <a:latin typeface="+mn-lt"/>
                <a:ea typeface="+mn-ea"/>
                <a:cs typeface="+mn-cs"/>
              </a:rPr>
              <a:t> see in the upper left window, the black pixels will grow. </a:t>
            </a:r>
            <a:r>
              <a:rPr lang="en-US" sz="1200" kern="1200" dirty="0" smtClean="0">
                <a:solidFill>
                  <a:schemeClr val="tx1"/>
                </a:solidFill>
                <a:effectLst/>
                <a:latin typeface="+mn-lt"/>
                <a:ea typeface="+mn-ea"/>
                <a:cs typeface="+mn-cs"/>
              </a:rPr>
              <a:t>when </a:t>
            </a:r>
            <a:r>
              <a:rPr lang="en-US" sz="1200" kern="1200" dirty="0" smtClean="0">
                <a:solidFill>
                  <a:schemeClr val="tx1"/>
                </a:solidFill>
                <a:effectLst/>
                <a:latin typeface="+mn-lt"/>
                <a:ea typeface="+mn-ea"/>
                <a:cs typeface="+mn-cs"/>
              </a:rPr>
              <a:t>the blank area is sufficient large, we stop the propagation and </a:t>
            </a:r>
            <a:r>
              <a:rPr lang="en-US" sz="1200" kern="1200" dirty="0" smtClean="0">
                <a:solidFill>
                  <a:schemeClr val="tx1"/>
                </a:solidFill>
                <a:effectLst/>
                <a:latin typeface="+mn-lt"/>
                <a:ea typeface="+mn-ea"/>
                <a:cs typeface="+mn-cs"/>
              </a:rPr>
              <a:t>complete</a:t>
            </a:r>
            <a:r>
              <a:rPr lang="en-US" sz="1200" kern="1200" baseline="0" dirty="0" smtClean="0">
                <a:solidFill>
                  <a:schemeClr val="tx1"/>
                </a:solidFill>
                <a:effectLst/>
                <a:latin typeface="+mn-lt"/>
                <a:ea typeface="+mn-ea"/>
                <a:cs typeface="+mn-cs"/>
              </a:rPr>
              <a:t> as much blank pixels as we can using</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constrained completion in the stopping frame.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integrate </a:t>
            </a:r>
            <a:r>
              <a:rPr lang="en-US" sz="1200" kern="1200" dirty="0" smtClean="0">
                <a:solidFill>
                  <a:schemeClr val="tx1"/>
                </a:solidFill>
                <a:effectLst/>
                <a:latin typeface="+mn-lt"/>
                <a:ea typeface="+mn-ea"/>
                <a:cs typeface="+mn-cs"/>
              </a:rPr>
              <a:t>the completed information into clusters </a:t>
            </a:r>
            <a:r>
              <a:rPr lang="en-US" sz="1200" kern="1200" dirty="0" smtClean="0">
                <a:solidFill>
                  <a:schemeClr val="tx1"/>
                </a:solidFill>
                <a:effectLst/>
                <a:latin typeface="+mn-lt"/>
                <a:ea typeface="+mn-ea"/>
                <a:cs typeface="+mn-cs"/>
              </a:rPr>
              <a:t>,carry </a:t>
            </a:r>
            <a:r>
              <a:rPr lang="en-US" sz="1200" kern="1200" dirty="0" smtClean="0">
                <a:solidFill>
                  <a:schemeClr val="tx1"/>
                </a:solidFill>
                <a:effectLst/>
                <a:latin typeface="+mn-lt"/>
                <a:ea typeface="+mn-ea"/>
                <a:cs typeface="+mn-cs"/>
              </a:rPr>
              <a:t>such information and propagate it back.</a:t>
            </a:r>
          </a:p>
          <a:p>
            <a:r>
              <a:rPr lang="en-US" sz="1200" kern="1200" dirty="0" smtClean="0">
                <a:solidFill>
                  <a:schemeClr val="tx1"/>
                </a:solidFill>
                <a:effectLst/>
                <a:latin typeface="+mn-lt"/>
                <a:ea typeface="+mn-ea"/>
                <a:cs typeface="+mn-cs"/>
              </a:rPr>
              <a:t>then propagation goes forward and backward with same strategy</a:t>
            </a:r>
            <a:r>
              <a:rPr lang="en-US" sz="1200" kern="1200" baseline="0" dirty="0" smtClean="0">
                <a:solidFill>
                  <a:schemeClr val="tx1"/>
                </a:solidFill>
                <a:effectLst/>
                <a:latin typeface="+mn-lt"/>
                <a:ea typeface="+mn-ea"/>
                <a:cs typeface="+mn-cs"/>
              </a:rPr>
              <a:t> until all the video frames have been processed</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break down each individual part now.</a:t>
            </a:r>
          </a:p>
          <a:p>
            <a:endParaRPr lang="en-US" dirty="0"/>
          </a:p>
        </p:txBody>
      </p:sp>
      <p:sp>
        <p:nvSpPr>
          <p:cNvPr id="4" name="灯片编号占位符 3"/>
          <p:cNvSpPr>
            <a:spLocks noGrp="1"/>
          </p:cNvSpPr>
          <p:nvPr>
            <p:ph type="sldNum" sz="quarter" idx="10"/>
          </p:nvPr>
        </p:nvSpPr>
        <p:spPr/>
        <p:txBody>
          <a:bodyPr/>
          <a:lstStyle/>
          <a:p>
            <a:fld id="{B15A2261-9AE1-4ACE-9278-567281439861}" type="slidenum">
              <a:rPr lang="zh-CN" altLang="en-US" smtClean="0"/>
              <a:t>9</a:t>
            </a:fld>
            <a:endParaRPr lang="zh-CN" altLang="en-US"/>
          </a:p>
        </p:txBody>
      </p:sp>
    </p:spTree>
    <p:extLst>
      <p:ext uri="{BB962C8B-B14F-4D97-AF65-F5344CB8AC3E}">
        <p14:creationId xmlns:p14="http://schemas.microsoft.com/office/powerpoint/2010/main" val="369562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4202A437-9707-4CCF-A0A0-D7F680063273}" type="datetimeFigureOut">
              <a:rPr lang="en-US" smtClean="0"/>
              <a:t>8/12/2014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206754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4202A437-9707-4CCF-A0A0-D7F680063273}" type="datetimeFigureOut">
              <a:rPr lang="en-US" smtClean="0"/>
              <a:t>8/12/2014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327739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4202A437-9707-4CCF-A0A0-D7F680063273}" type="datetimeFigureOut">
              <a:rPr lang="en-US" smtClean="0"/>
              <a:t>8/12/2014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182911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4202A437-9707-4CCF-A0A0-D7F680063273}" type="datetimeFigureOut">
              <a:rPr lang="en-US" smtClean="0"/>
              <a:t>8/12/2014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2738771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202A437-9707-4CCF-A0A0-D7F680063273}" type="datetimeFigureOut">
              <a:rPr lang="en-US" smtClean="0"/>
              <a:t>8/12/2014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8636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4202A437-9707-4CCF-A0A0-D7F680063273}" type="datetimeFigureOut">
              <a:rPr lang="en-US" smtClean="0"/>
              <a:t>8/12/2014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186623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4202A437-9707-4CCF-A0A0-D7F680063273}" type="datetimeFigureOut">
              <a:rPr lang="en-US" smtClean="0"/>
              <a:t>8/12/2014</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410447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4202A437-9707-4CCF-A0A0-D7F680063273}" type="datetimeFigureOut">
              <a:rPr lang="en-US" smtClean="0"/>
              <a:t>8/12/2014</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17620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02A437-9707-4CCF-A0A0-D7F680063273}" type="datetimeFigureOut">
              <a:rPr lang="en-US" smtClean="0"/>
              <a:t>8/12/2014</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186981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202A437-9707-4CCF-A0A0-D7F680063273}" type="datetimeFigureOut">
              <a:rPr lang="en-US" smtClean="0"/>
              <a:t>8/12/2014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234910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202A437-9707-4CCF-A0A0-D7F680063273}" type="datetimeFigureOut">
              <a:rPr lang="en-US" smtClean="0"/>
              <a:t>8/12/2014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2C0150D5-9FC1-4450-9392-A2A408FE000E}" type="slidenum">
              <a:rPr lang="en-US" smtClean="0"/>
              <a:t>‹#›</a:t>
            </a:fld>
            <a:endParaRPr lang="en-US"/>
          </a:p>
        </p:txBody>
      </p:sp>
    </p:spTree>
    <p:extLst>
      <p:ext uri="{BB962C8B-B14F-4D97-AF65-F5344CB8AC3E}">
        <p14:creationId xmlns:p14="http://schemas.microsoft.com/office/powerpoint/2010/main" val="85229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2A437-9707-4CCF-A0A0-D7F680063273}" type="datetimeFigureOut">
              <a:rPr lang="en-US" smtClean="0"/>
              <a:t>8/12/2014</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150D5-9FC1-4450-9392-A2A408FE000E}" type="slidenum">
              <a:rPr lang="en-US" smtClean="0"/>
              <a:t>‹#›</a:t>
            </a:fld>
            <a:endParaRPr lang="en-US"/>
          </a:p>
        </p:txBody>
      </p:sp>
    </p:spTree>
    <p:extLst>
      <p:ext uri="{BB962C8B-B14F-4D97-AF65-F5344CB8AC3E}">
        <p14:creationId xmlns:p14="http://schemas.microsoft.com/office/powerpoint/2010/main" val="3581104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jp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12.avi"/><Relationship Id="rId7" Type="http://schemas.openxmlformats.org/officeDocument/2006/relationships/slideLayout" Target="../slideLayouts/slideLayout2.xml"/><Relationship Id="rId2" Type="http://schemas.openxmlformats.org/officeDocument/2006/relationships/video" Target="../media/media11.avi"/><Relationship Id="rId1" Type="http://schemas.microsoft.com/office/2007/relationships/media" Target="../media/media11.avi"/><Relationship Id="rId6" Type="http://schemas.openxmlformats.org/officeDocument/2006/relationships/video" Target="../media/media13.avi"/><Relationship Id="rId11" Type="http://schemas.openxmlformats.org/officeDocument/2006/relationships/image" Target="../media/image54.png"/><Relationship Id="rId5" Type="http://schemas.microsoft.com/office/2007/relationships/media" Target="../media/media13.avi"/><Relationship Id="rId10" Type="http://schemas.openxmlformats.org/officeDocument/2006/relationships/image" Target="../media/image53.png"/><Relationship Id="rId4" Type="http://schemas.openxmlformats.org/officeDocument/2006/relationships/video" Target="../media/media12.avi"/><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15.avi"/><Relationship Id="rId7" Type="http://schemas.openxmlformats.org/officeDocument/2006/relationships/slideLayout" Target="../slideLayouts/slideLayout2.xml"/><Relationship Id="rId2" Type="http://schemas.openxmlformats.org/officeDocument/2006/relationships/video" Target="../media/media14.avi"/><Relationship Id="rId1" Type="http://schemas.microsoft.com/office/2007/relationships/media" Target="../media/media14.avi"/><Relationship Id="rId6" Type="http://schemas.openxmlformats.org/officeDocument/2006/relationships/video" Target="../media/media16.avi"/><Relationship Id="rId11" Type="http://schemas.openxmlformats.org/officeDocument/2006/relationships/image" Target="../media/image57.png"/><Relationship Id="rId5" Type="http://schemas.microsoft.com/office/2007/relationships/media" Target="../media/media16.avi"/><Relationship Id="rId10" Type="http://schemas.openxmlformats.org/officeDocument/2006/relationships/image" Target="../media/image56.png"/><Relationship Id="rId4" Type="http://schemas.openxmlformats.org/officeDocument/2006/relationships/video" Target="../media/media15.avi"/><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18.avi"/><Relationship Id="rId7" Type="http://schemas.openxmlformats.org/officeDocument/2006/relationships/image" Target="../media/image58.png"/><Relationship Id="rId2" Type="http://schemas.openxmlformats.org/officeDocument/2006/relationships/video" Target="../media/media17.avi"/><Relationship Id="rId1" Type="http://schemas.microsoft.com/office/2007/relationships/media" Target="../media/media17.avi"/><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18.avi"/><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20.avi"/><Relationship Id="rId7" Type="http://schemas.openxmlformats.org/officeDocument/2006/relationships/image" Target="../media/image61.png"/><Relationship Id="rId2" Type="http://schemas.openxmlformats.org/officeDocument/2006/relationships/video" Target="../media/media19.avi"/><Relationship Id="rId1" Type="http://schemas.microsoft.com/office/2007/relationships/media" Target="../media/media19.avi"/><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video" Target="../media/media20.avi"/><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microsoft.com/office/2007/relationships/media" Target="../media/media24.avi"/><Relationship Id="rId13" Type="http://schemas.openxmlformats.org/officeDocument/2006/relationships/image" Target="../media/image65.png"/><Relationship Id="rId3" Type="http://schemas.openxmlformats.org/officeDocument/2006/relationships/video" Target="../media/media21.avi"/><Relationship Id="rId7" Type="http://schemas.openxmlformats.org/officeDocument/2006/relationships/video" Target="../media/media23.avi"/><Relationship Id="rId12" Type="http://schemas.openxmlformats.org/officeDocument/2006/relationships/image" Target="../media/image64.png"/><Relationship Id="rId2" Type="http://schemas.microsoft.com/office/2007/relationships/media" Target="../media/media21.avi"/><Relationship Id="rId1" Type="http://schemas.openxmlformats.org/officeDocument/2006/relationships/tags" Target="../tags/tag15.xml"/><Relationship Id="rId6" Type="http://schemas.microsoft.com/office/2007/relationships/media" Target="../media/media23.avi"/><Relationship Id="rId11" Type="http://schemas.openxmlformats.org/officeDocument/2006/relationships/notesSlide" Target="../notesSlides/notesSlide21.xml"/><Relationship Id="rId5" Type="http://schemas.openxmlformats.org/officeDocument/2006/relationships/video" Target="../media/media22.avi"/><Relationship Id="rId15" Type="http://schemas.openxmlformats.org/officeDocument/2006/relationships/image" Target="../media/image67.png"/><Relationship Id="rId10" Type="http://schemas.openxmlformats.org/officeDocument/2006/relationships/slideLayout" Target="../slideLayouts/slideLayout2.xml"/><Relationship Id="rId4" Type="http://schemas.microsoft.com/office/2007/relationships/media" Target="../media/media22.avi"/><Relationship Id="rId9" Type="http://schemas.openxmlformats.org/officeDocument/2006/relationships/video" Target="../media/media24.avi"/><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1.png"/><Relationship Id="rId3" Type="http://schemas.openxmlformats.org/officeDocument/2006/relationships/video" Target="../media/media25.avi"/><Relationship Id="rId7" Type="http://schemas.openxmlformats.org/officeDocument/2006/relationships/video" Target="../media/media27.wmv"/><Relationship Id="rId12" Type="http://schemas.openxmlformats.org/officeDocument/2006/relationships/image" Target="../media/image70.png"/><Relationship Id="rId2" Type="http://schemas.microsoft.com/office/2007/relationships/media" Target="../media/media25.avi"/><Relationship Id="rId1" Type="http://schemas.openxmlformats.org/officeDocument/2006/relationships/tags" Target="../tags/tag16.xml"/><Relationship Id="rId6" Type="http://schemas.microsoft.com/office/2007/relationships/media" Target="../media/media27.wmv"/><Relationship Id="rId11" Type="http://schemas.openxmlformats.org/officeDocument/2006/relationships/image" Target="../media/image69.png"/><Relationship Id="rId5" Type="http://schemas.openxmlformats.org/officeDocument/2006/relationships/video" Target="../media/media26.avi"/><Relationship Id="rId10" Type="http://schemas.openxmlformats.org/officeDocument/2006/relationships/image" Target="../media/image68.png"/><Relationship Id="rId4" Type="http://schemas.microsoft.com/office/2007/relationships/media" Target="../media/media26.avi"/><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72.png"/><Relationship Id="rId4" Type="http://schemas.openxmlformats.org/officeDocument/2006/relationships/hyperlink" Target="http://media.au.tsinghua.edu.cn/yegenzhi/IntrinsicVideo.htm" TargetMode="Externa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video" Target="../media/media1.avi"/><Relationship Id="rId7" Type="http://schemas.openxmlformats.org/officeDocument/2006/relationships/video" Target="../media/media3.avi"/><Relationship Id="rId12" Type="http://schemas.openxmlformats.org/officeDocument/2006/relationships/image" Target="../media/image12.png"/><Relationship Id="rId2" Type="http://schemas.microsoft.com/office/2007/relationships/media" Target="../media/media1.avi"/><Relationship Id="rId1" Type="http://schemas.openxmlformats.org/officeDocument/2006/relationships/tags" Target="../tags/tag2.xml"/><Relationship Id="rId6" Type="http://schemas.microsoft.com/office/2007/relationships/media" Target="../media/media3.avi"/><Relationship Id="rId11" Type="http://schemas.openxmlformats.org/officeDocument/2006/relationships/image" Target="../media/image11.png"/><Relationship Id="rId5" Type="http://schemas.openxmlformats.org/officeDocument/2006/relationships/video" Target="../media/media2.avi"/><Relationship Id="rId10" Type="http://schemas.openxmlformats.org/officeDocument/2006/relationships/image" Target="../media/image10.png"/><Relationship Id="rId4" Type="http://schemas.microsoft.com/office/2007/relationships/media" Target="../media/media2.avi"/><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media" Target="../media/media6.avi"/><Relationship Id="rId13" Type="http://schemas.openxmlformats.org/officeDocument/2006/relationships/image" Target="../media/image14.png"/><Relationship Id="rId3" Type="http://schemas.openxmlformats.org/officeDocument/2006/relationships/video" Target="../media/media4.avi"/><Relationship Id="rId7" Type="http://schemas.openxmlformats.org/officeDocument/2006/relationships/video" Target="../media/media1.avi"/><Relationship Id="rId12" Type="http://schemas.openxmlformats.org/officeDocument/2006/relationships/image" Target="../media/image13.png"/><Relationship Id="rId2" Type="http://schemas.microsoft.com/office/2007/relationships/media" Target="../media/media4.avi"/><Relationship Id="rId1" Type="http://schemas.openxmlformats.org/officeDocument/2006/relationships/tags" Target="../tags/tag3.xml"/><Relationship Id="rId6" Type="http://schemas.microsoft.com/office/2007/relationships/media" Target="../media/media1.avi"/><Relationship Id="rId11" Type="http://schemas.openxmlformats.org/officeDocument/2006/relationships/notesSlide" Target="../notesSlides/notesSlide4.xml"/><Relationship Id="rId5" Type="http://schemas.openxmlformats.org/officeDocument/2006/relationships/video" Target="../media/media5.avi"/><Relationship Id="rId15" Type="http://schemas.openxmlformats.org/officeDocument/2006/relationships/image" Target="../media/image15.png"/><Relationship Id="rId10" Type="http://schemas.openxmlformats.org/officeDocument/2006/relationships/slideLayout" Target="../slideLayouts/slideLayout2.xml"/><Relationship Id="rId4" Type="http://schemas.microsoft.com/office/2007/relationships/media" Target="../media/media5.avi"/><Relationship Id="rId9" Type="http://schemas.openxmlformats.org/officeDocument/2006/relationships/video" Target="../media/media6.avi"/><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video" Target="../media/media7.avi"/><Relationship Id="rId7" Type="http://schemas.openxmlformats.org/officeDocument/2006/relationships/video" Target="../media/media9.avi"/><Relationship Id="rId12" Type="http://schemas.openxmlformats.org/officeDocument/2006/relationships/image" Target="../media/image24.png"/><Relationship Id="rId2" Type="http://schemas.microsoft.com/office/2007/relationships/media" Target="../media/media7.avi"/><Relationship Id="rId1" Type="http://schemas.openxmlformats.org/officeDocument/2006/relationships/tags" Target="../tags/tag5.xml"/><Relationship Id="rId6" Type="http://schemas.microsoft.com/office/2007/relationships/media" Target="../media/media9.avi"/><Relationship Id="rId11" Type="http://schemas.openxmlformats.org/officeDocument/2006/relationships/image" Target="../media/image23.png"/><Relationship Id="rId5" Type="http://schemas.openxmlformats.org/officeDocument/2006/relationships/video" Target="../media/media8.avi"/><Relationship Id="rId10" Type="http://schemas.openxmlformats.org/officeDocument/2006/relationships/image" Target="../media/image22.png"/><Relationship Id="rId4" Type="http://schemas.microsoft.com/office/2007/relationships/media" Target="../media/media8.avi"/><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0.avi"/><Relationship Id="rId7" Type="http://schemas.openxmlformats.org/officeDocument/2006/relationships/image" Target="../media/image26.png"/><Relationship Id="rId2" Type="http://schemas.microsoft.com/office/2007/relationships/media" Target="../media/media10.avi"/><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9.xml"/><Relationship Id="rId7" Type="http://schemas.openxmlformats.org/officeDocument/2006/relationships/image" Target="../media/image31.emf"/><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0.emf"/><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41248" y="800389"/>
            <a:ext cx="10338816" cy="2387600"/>
          </a:xfrm>
        </p:spPr>
        <p:txBody>
          <a:bodyPr>
            <a:normAutofit/>
          </a:bodyPr>
          <a:lstStyle/>
          <a:p>
            <a:r>
              <a:rPr lang="en-US" altLang="zh-CN" dirty="0" smtClean="0"/>
              <a:t>Intrinsic Video and Applications</a:t>
            </a: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7" y="126805"/>
            <a:ext cx="4381500" cy="114300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21886" b="25655"/>
          <a:stretch/>
        </p:blipFill>
        <p:spPr>
          <a:xfrm>
            <a:off x="9023797" y="5566762"/>
            <a:ext cx="2628900" cy="9144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535" y="5450602"/>
            <a:ext cx="2810586" cy="1146719"/>
          </a:xfrm>
          <a:prstGeom prst="rect">
            <a:avLst/>
          </a:prstGeom>
        </p:spPr>
      </p:pic>
      <p:sp>
        <p:nvSpPr>
          <p:cNvPr id="11" name="副标题 2"/>
          <p:cNvSpPr>
            <a:spLocks noGrp="1"/>
          </p:cNvSpPr>
          <p:nvPr/>
        </p:nvSpPr>
        <p:spPr>
          <a:xfrm>
            <a:off x="-1051352" y="3861573"/>
            <a:ext cx="14124015" cy="1651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smtClean="0">
                <a:latin typeface="High Tower Text" panose="02040502050506030303" pitchFamily="18" charset="0"/>
                <a:cs typeface="Times New Roman" panose="02020603050405020304" pitchFamily="18" charset="0"/>
              </a:rPr>
              <a:t>Genzhi</a:t>
            </a:r>
            <a:r>
              <a:rPr lang="en-US" dirty="0" smtClean="0">
                <a:latin typeface="High Tower Text" panose="02040502050506030303" pitchFamily="18" charset="0"/>
                <a:cs typeface="Times New Roman" panose="02020603050405020304" pitchFamily="18" charset="0"/>
              </a:rPr>
              <a:t> Ye    Elena </a:t>
            </a:r>
            <a:r>
              <a:rPr lang="en-US" dirty="0" err="1" smtClean="0">
                <a:latin typeface="High Tower Text" panose="02040502050506030303" pitchFamily="18" charset="0"/>
                <a:cs typeface="Times New Roman" panose="02020603050405020304" pitchFamily="18" charset="0"/>
              </a:rPr>
              <a:t>Garces</a:t>
            </a:r>
            <a:r>
              <a:rPr lang="en-US" dirty="0" smtClean="0">
                <a:latin typeface="High Tower Text" panose="02040502050506030303" pitchFamily="18" charset="0"/>
                <a:cs typeface="Times New Roman" panose="02020603050405020304" pitchFamily="18" charset="0"/>
              </a:rPr>
              <a:t>    </a:t>
            </a:r>
            <a:r>
              <a:rPr lang="en-US" dirty="0" err="1" smtClean="0">
                <a:latin typeface="High Tower Text" panose="02040502050506030303" pitchFamily="18" charset="0"/>
                <a:cs typeface="Times New Roman" panose="02020603050405020304" pitchFamily="18" charset="0"/>
              </a:rPr>
              <a:t>Yebin</a:t>
            </a:r>
            <a:r>
              <a:rPr lang="en-US" dirty="0" smtClean="0">
                <a:latin typeface="High Tower Text" panose="02040502050506030303" pitchFamily="18" charset="0"/>
                <a:cs typeface="Times New Roman" panose="02020603050405020304" pitchFamily="18" charset="0"/>
              </a:rPr>
              <a:t> Liu    </a:t>
            </a:r>
            <a:r>
              <a:rPr lang="en-US" dirty="0" err="1" smtClean="0">
                <a:latin typeface="High Tower Text" panose="02040502050506030303" pitchFamily="18" charset="0"/>
                <a:cs typeface="Times New Roman" panose="02020603050405020304" pitchFamily="18" charset="0"/>
              </a:rPr>
              <a:t>Qionghai</a:t>
            </a:r>
            <a:r>
              <a:rPr lang="en-US" dirty="0" smtClean="0">
                <a:latin typeface="High Tower Text" panose="02040502050506030303" pitchFamily="18" charset="0"/>
                <a:cs typeface="Times New Roman" panose="02020603050405020304" pitchFamily="18" charset="0"/>
              </a:rPr>
              <a:t> Dai    </a:t>
            </a:r>
            <a:r>
              <a:rPr lang="en-US" dirty="0">
                <a:latin typeface="High Tower Text" panose="02040502050506030303" pitchFamily="18" charset="0"/>
                <a:cs typeface="Times New Roman" panose="02020603050405020304" pitchFamily="18" charset="0"/>
              </a:rPr>
              <a:t>Diego </a:t>
            </a:r>
            <a:r>
              <a:rPr lang="en-US" dirty="0" smtClean="0">
                <a:latin typeface="High Tower Text" panose="02040502050506030303" pitchFamily="18" charset="0"/>
                <a:cs typeface="Times New Roman" panose="02020603050405020304" pitchFamily="18" charset="0"/>
              </a:rPr>
              <a:t>Gutierrez</a:t>
            </a:r>
          </a:p>
          <a:p>
            <a:r>
              <a:rPr lang="en-US" dirty="0" smtClean="0">
                <a:latin typeface="High Tower Text" panose="02040502050506030303" pitchFamily="18" charset="0"/>
                <a:cs typeface="Times New Roman" panose="02020603050405020304" pitchFamily="18" charset="0"/>
              </a:rPr>
              <a:t>Tsinghua University          Universidad </a:t>
            </a:r>
            <a:r>
              <a:rPr lang="en-US" dirty="0">
                <a:latin typeface="High Tower Text" panose="02040502050506030303" pitchFamily="18" charset="0"/>
                <a:cs typeface="Times New Roman" panose="02020603050405020304" pitchFamily="18" charset="0"/>
              </a:rPr>
              <a:t>de Zaragoza</a:t>
            </a:r>
            <a:endParaRPr lang="en-US" dirty="0" smtClean="0">
              <a:latin typeface="High Tower Text" panose="02040502050506030303" pitchFamily="18" charset="0"/>
              <a:cs typeface="Times New Roman" panose="02020603050405020304" pitchFamily="18" charset="0"/>
            </a:endParaRPr>
          </a:p>
        </p:txBody>
      </p:sp>
    </p:spTree>
    <p:extLst>
      <p:ext uri="{BB962C8B-B14F-4D97-AF65-F5344CB8AC3E}">
        <p14:creationId xmlns:p14="http://schemas.microsoft.com/office/powerpoint/2010/main" val="182646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a:solidFill>
                  <a:schemeClr val="bg1"/>
                </a:solidFill>
              </a:rPr>
              <a:t>Decomposition &amp; Clustering</a:t>
            </a:r>
            <a:endParaRPr lang="zh-CN" altLang="en-US" dirty="0">
              <a:solidFill>
                <a:schemeClr val="bg1"/>
              </a:solidFill>
            </a:endParaRPr>
          </a:p>
        </p:txBody>
      </p:sp>
      <p:sp>
        <p:nvSpPr>
          <p:cNvPr id="53" name="立方体 52"/>
          <p:cNvSpPr/>
          <p:nvPr/>
        </p:nvSpPr>
        <p:spPr>
          <a:xfrm>
            <a:off x="4986501"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立方体 57"/>
          <p:cNvSpPr/>
          <p:nvPr/>
        </p:nvSpPr>
        <p:spPr>
          <a:xfrm>
            <a:off x="5286219"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立方体 59"/>
          <p:cNvSpPr/>
          <p:nvPr/>
        </p:nvSpPr>
        <p:spPr>
          <a:xfrm>
            <a:off x="5606900"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4" name="立方体 63"/>
          <p:cNvSpPr/>
          <p:nvPr/>
        </p:nvSpPr>
        <p:spPr>
          <a:xfrm>
            <a:off x="5924476"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立方体 64"/>
          <p:cNvSpPr/>
          <p:nvPr/>
        </p:nvSpPr>
        <p:spPr>
          <a:xfrm>
            <a:off x="623689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7" name="立方体 66"/>
          <p:cNvSpPr/>
          <p:nvPr/>
        </p:nvSpPr>
        <p:spPr>
          <a:xfrm>
            <a:off x="656845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9" name="立方体 68"/>
          <p:cNvSpPr/>
          <p:nvPr/>
        </p:nvSpPr>
        <p:spPr>
          <a:xfrm>
            <a:off x="6892455"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0" name="立方体 69"/>
          <p:cNvSpPr/>
          <p:nvPr/>
        </p:nvSpPr>
        <p:spPr>
          <a:xfrm>
            <a:off x="720701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1" name="立方体 70"/>
          <p:cNvSpPr/>
          <p:nvPr/>
        </p:nvSpPr>
        <p:spPr>
          <a:xfrm>
            <a:off x="753355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3" name="立方体 72"/>
          <p:cNvSpPr/>
          <p:nvPr/>
        </p:nvSpPr>
        <p:spPr>
          <a:xfrm>
            <a:off x="7867960"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4" name="立方体 73"/>
          <p:cNvSpPr/>
          <p:nvPr/>
        </p:nvSpPr>
        <p:spPr>
          <a:xfrm>
            <a:off x="8197762"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5" name="立方体 74"/>
          <p:cNvSpPr/>
          <p:nvPr/>
        </p:nvSpPr>
        <p:spPr>
          <a:xfrm>
            <a:off x="8530106"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6" name="立方体 75"/>
          <p:cNvSpPr/>
          <p:nvPr/>
        </p:nvSpPr>
        <p:spPr>
          <a:xfrm>
            <a:off x="8860939"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8" name="立方体 77"/>
          <p:cNvSpPr/>
          <p:nvPr/>
        </p:nvSpPr>
        <p:spPr>
          <a:xfrm>
            <a:off x="918367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3" name="立方体 82"/>
          <p:cNvSpPr/>
          <p:nvPr/>
        </p:nvSpPr>
        <p:spPr>
          <a:xfrm>
            <a:off x="9501813"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8" name="立方体 87"/>
          <p:cNvSpPr/>
          <p:nvPr/>
        </p:nvSpPr>
        <p:spPr>
          <a:xfrm>
            <a:off x="983518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9" name="文本框 88"/>
          <p:cNvSpPr txBox="1"/>
          <p:nvPr/>
        </p:nvSpPr>
        <p:spPr>
          <a:xfrm>
            <a:off x="1343473" y="1881188"/>
            <a:ext cx="2424617" cy="369332"/>
          </a:xfrm>
          <a:prstGeom prst="rect">
            <a:avLst/>
          </a:prstGeom>
          <a:noFill/>
          <a:ln w="38100">
            <a:noFill/>
          </a:ln>
        </p:spPr>
        <p:txBody>
          <a:bodyPr wrap="square" rtlCol="0">
            <a:spAutoFit/>
          </a:bodyPr>
          <a:lstStyle/>
          <a:p>
            <a:pPr algn="ctr"/>
            <a:r>
              <a:rPr lang="en-US" altLang="zh-CN" dirty="0" smtClean="0"/>
              <a:t>Reflectance Clustering</a:t>
            </a:r>
            <a:endParaRPr lang="zh-CN" altLang="en-US" dirty="0"/>
          </a:p>
        </p:txBody>
      </p:sp>
      <p:sp>
        <p:nvSpPr>
          <p:cNvPr id="90" name="文本框 89"/>
          <p:cNvSpPr txBox="1"/>
          <p:nvPr/>
        </p:nvSpPr>
        <p:spPr>
          <a:xfrm>
            <a:off x="4700959" y="1881188"/>
            <a:ext cx="6196142" cy="369332"/>
          </a:xfrm>
          <a:prstGeom prst="rect">
            <a:avLst/>
          </a:prstGeom>
          <a:noFill/>
          <a:ln w="38100">
            <a:noFill/>
          </a:ln>
        </p:spPr>
        <p:txBody>
          <a:bodyPr wrap="square" rtlCol="0">
            <a:spAutoFit/>
          </a:bodyPr>
          <a:lstStyle/>
          <a:p>
            <a:pPr algn="ctr"/>
            <a:r>
              <a:rPr lang="en-US" altLang="zh-CN" dirty="0" smtClean="0"/>
              <a:t>Reflectance Propagation</a:t>
            </a:r>
            <a:endParaRPr lang="zh-CN" altLang="en-US" dirty="0"/>
          </a:p>
        </p:txBody>
      </p:sp>
      <p:sp>
        <p:nvSpPr>
          <p:cNvPr id="91" name="圆角矩形 90"/>
          <p:cNvSpPr/>
          <p:nvPr/>
        </p:nvSpPr>
        <p:spPr>
          <a:xfrm>
            <a:off x="1171832" y="1881188"/>
            <a:ext cx="2689682" cy="448502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2" name="直接连接符 91"/>
          <p:cNvCxnSpPr/>
          <p:nvPr/>
        </p:nvCxnSpPr>
        <p:spPr>
          <a:xfrm>
            <a:off x="1171832" y="2250054"/>
            <a:ext cx="26896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3" name="圆角矩形 92"/>
          <p:cNvSpPr/>
          <p:nvPr/>
        </p:nvSpPr>
        <p:spPr>
          <a:xfrm>
            <a:off x="4485107" y="1880722"/>
            <a:ext cx="6494142" cy="448502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4" name="直接连接符 93"/>
          <p:cNvCxnSpPr/>
          <p:nvPr/>
        </p:nvCxnSpPr>
        <p:spPr>
          <a:xfrm>
            <a:off x="4485107" y="2250054"/>
            <a:ext cx="649414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文本框 94"/>
          <p:cNvSpPr txBox="1"/>
          <p:nvPr/>
        </p:nvSpPr>
        <p:spPr>
          <a:xfrm>
            <a:off x="1356177" y="5382440"/>
            <a:ext cx="1366910" cy="523220"/>
          </a:xfrm>
          <a:prstGeom prst="rect">
            <a:avLst/>
          </a:prstGeom>
          <a:noFill/>
          <a:ln w="38100">
            <a:noFill/>
          </a:ln>
        </p:spPr>
        <p:txBody>
          <a:bodyPr wrap="square" rtlCol="0">
            <a:spAutoFit/>
          </a:bodyPr>
          <a:lstStyle/>
          <a:p>
            <a:pPr algn="ctr"/>
            <a:r>
              <a:rPr lang="en-US" altLang="zh-CN" sz="1400" dirty="0" smtClean="0"/>
              <a:t>Clustering for</a:t>
            </a:r>
          </a:p>
          <a:p>
            <a:pPr algn="ctr"/>
            <a:r>
              <a:rPr lang="en-US" altLang="zh-CN" sz="1400" dirty="0" smtClean="0"/>
              <a:t>the first frame</a:t>
            </a:r>
            <a:endParaRPr lang="zh-CN" altLang="en-US" sz="1400" dirty="0"/>
          </a:p>
        </p:txBody>
      </p:sp>
      <p:pic>
        <p:nvPicPr>
          <p:cNvPr id="96" name="图片 95"/>
          <p:cNvPicPr>
            <a:picLocks noChangeAspect="1"/>
          </p:cNvPicPr>
          <p:nvPr/>
        </p:nvPicPr>
        <p:blipFill>
          <a:blip r:embed="rId4"/>
          <a:stretch>
            <a:fillRect/>
          </a:stretch>
        </p:blipFill>
        <p:spPr>
          <a:xfrm>
            <a:off x="2094932" y="2335772"/>
            <a:ext cx="879866" cy="1165260"/>
          </a:xfrm>
          <a:prstGeom prst="rect">
            <a:avLst/>
          </a:prstGeom>
        </p:spPr>
      </p:pic>
      <p:pic>
        <p:nvPicPr>
          <p:cNvPr id="97" name="图片 96"/>
          <p:cNvPicPr>
            <a:picLocks noChangeAspect="1"/>
          </p:cNvPicPr>
          <p:nvPr/>
        </p:nvPicPr>
        <p:blipFill>
          <a:blip r:embed="rId5"/>
          <a:stretch>
            <a:fillRect/>
          </a:stretch>
        </p:blipFill>
        <p:spPr>
          <a:xfrm>
            <a:off x="2706320" y="3704425"/>
            <a:ext cx="887793" cy="1173187"/>
          </a:xfrm>
          <a:prstGeom prst="rect">
            <a:avLst/>
          </a:prstGeom>
        </p:spPr>
      </p:pic>
      <p:pic>
        <p:nvPicPr>
          <p:cNvPr id="98" name="图片 97"/>
          <p:cNvPicPr>
            <a:picLocks noChangeAspect="1"/>
          </p:cNvPicPr>
          <p:nvPr/>
        </p:nvPicPr>
        <p:blipFill>
          <a:blip r:embed="rId6"/>
          <a:stretch>
            <a:fillRect/>
          </a:stretch>
        </p:blipFill>
        <p:spPr>
          <a:xfrm>
            <a:off x="1459614" y="3704425"/>
            <a:ext cx="887793" cy="1173187"/>
          </a:xfrm>
          <a:prstGeom prst="rect">
            <a:avLst/>
          </a:prstGeom>
        </p:spPr>
      </p:pic>
      <p:pic>
        <p:nvPicPr>
          <p:cNvPr id="99" name="图片 98"/>
          <p:cNvPicPr>
            <a:picLocks noChangeAspect="1"/>
          </p:cNvPicPr>
          <p:nvPr/>
        </p:nvPicPr>
        <p:blipFill>
          <a:blip r:embed="rId7"/>
          <a:stretch>
            <a:fillRect/>
          </a:stretch>
        </p:blipFill>
        <p:spPr>
          <a:xfrm>
            <a:off x="2723087" y="5105828"/>
            <a:ext cx="887793" cy="1173187"/>
          </a:xfrm>
          <a:prstGeom prst="rect">
            <a:avLst/>
          </a:prstGeom>
        </p:spPr>
      </p:pic>
      <p:sp>
        <p:nvSpPr>
          <p:cNvPr id="100" name="乘号 99"/>
          <p:cNvSpPr/>
          <p:nvPr/>
        </p:nvSpPr>
        <p:spPr>
          <a:xfrm>
            <a:off x="2431432" y="4183068"/>
            <a:ext cx="215371" cy="215900"/>
          </a:xfrm>
          <a:prstGeom prst="mathMultiply">
            <a:avLst>
              <a:gd name="adj1" fmla="val 11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1" name="下箭头 100"/>
          <p:cNvSpPr/>
          <p:nvPr/>
        </p:nvSpPr>
        <p:spPr>
          <a:xfrm>
            <a:off x="2488582" y="351532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下箭头 101"/>
          <p:cNvSpPr/>
          <p:nvPr/>
        </p:nvSpPr>
        <p:spPr>
          <a:xfrm>
            <a:off x="3137774" y="491571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右箭头 102"/>
          <p:cNvSpPr/>
          <p:nvPr/>
        </p:nvSpPr>
        <p:spPr>
          <a:xfrm>
            <a:off x="3966061" y="4081366"/>
            <a:ext cx="434466" cy="201074"/>
          </a:xfrm>
          <a:prstGeom prst="rightArrow">
            <a:avLst>
              <a:gd name="adj1" fmla="val 50000"/>
              <a:gd name="adj2" fmla="val 140551"/>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文本框 103"/>
          <p:cNvSpPr txBox="1"/>
          <p:nvPr/>
        </p:nvSpPr>
        <p:spPr>
          <a:xfrm>
            <a:off x="6933579" y="2941446"/>
            <a:ext cx="1366910" cy="307777"/>
          </a:xfrm>
          <a:prstGeom prst="rect">
            <a:avLst/>
          </a:prstGeom>
          <a:noFill/>
          <a:ln w="38100">
            <a:noFill/>
          </a:ln>
        </p:spPr>
        <p:txBody>
          <a:bodyPr wrap="square" rtlCol="0">
            <a:spAutoFit/>
          </a:bodyPr>
          <a:lstStyle/>
          <a:p>
            <a:pPr algn="ctr"/>
            <a:r>
              <a:rPr lang="en-US" altLang="zh-CN" sz="1400" dirty="0" smtClean="0"/>
              <a:t>Video frames</a:t>
            </a:r>
            <a:endParaRPr lang="zh-CN" altLang="en-US" sz="1400" dirty="0"/>
          </a:p>
        </p:txBody>
      </p:sp>
      <p:sp>
        <p:nvSpPr>
          <p:cNvPr id="105" name="文本框 104"/>
          <p:cNvSpPr txBox="1"/>
          <p:nvPr/>
        </p:nvSpPr>
        <p:spPr>
          <a:xfrm>
            <a:off x="5016917" y="5758124"/>
            <a:ext cx="1821452" cy="307777"/>
          </a:xfrm>
          <a:prstGeom prst="rect">
            <a:avLst/>
          </a:prstGeom>
          <a:solidFill>
            <a:srgbClr val="FFC000">
              <a:alpha val="60000"/>
            </a:srgbClr>
          </a:solidFill>
          <a:ln w="28575">
            <a:solidFill>
              <a:srgbClr val="FFC000"/>
            </a:solidFill>
          </a:ln>
        </p:spPr>
        <p:txBody>
          <a:bodyPr wrap="square" rtlCol="0">
            <a:spAutoFit/>
          </a:bodyPr>
          <a:lstStyle/>
          <a:p>
            <a:pPr algn="ctr"/>
            <a:r>
              <a:rPr lang="en-US" altLang="zh-CN" sz="1400" dirty="0" smtClean="0"/>
              <a:t>Forward propagation</a:t>
            </a:r>
            <a:endParaRPr lang="zh-CN" altLang="en-US" sz="1400" dirty="0"/>
          </a:p>
        </p:txBody>
      </p:sp>
      <p:sp>
        <p:nvSpPr>
          <p:cNvPr id="106" name="文本框 105"/>
          <p:cNvSpPr txBox="1"/>
          <p:nvPr/>
        </p:nvSpPr>
        <p:spPr>
          <a:xfrm>
            <a:off x="7039487" y="5768136"/>
            <a:ext cx="1821452" cy="307777"/>
          </a:xfrm>
          <a:prstGeom prst="rect">
            <a:avLst/>
          </a:prstGeom>
          <a:solidFill>
            <a:srgbClr val="FF0000">
              <a:alpha val="60000"/>
            </a:srgbClr>
          </a:solidFill>
          <a:ln w="28575">
            <a:solidFill>
              <a:srgbClr val="FF0000"/>
            </a:solidFill>
          </a:ln>
        </p:spPr>
        <p:txBody>
          <a:bodyPr wrap="square" rtlCol="0">
            <a:spAutoFit/>
          </a:bodyPr>
          <a:lstStyle/>
          <a:p>
            <a:r>
              <a:rPr lang="en-US" altLang="zh-CN" sz="1400" dirty="0" smtClean="0"/>
              <a:t>Backward propagation</a:t>
            </a:r>
            <a:endParaRPr lang="zh-CN" altLang="en-US" sz="1400" dirty="0"/>
          </a:p>
        </p:txBody>
      </p:sp>
      <p:sp>
        <p:nvSpPr>
          <p:cNvPr id="107" name="文本框 106"/>
          <p:cNvSpPr txBox="1"/>
          <p:nvPr/>
        </p:nvSpPr>
        <p:spPr>
          <a:xfrm>
            <a:off x="6568457" y="2546112"/>
            <a:ext cx="3933481" cy="307777"/>
          </a:xfrm>
          <a:prstGeom prst="rect">
            <a:avLst/>
          </a:prstGeom>
          <a:solidFill>
            <a:srgbClr val="ED7D31">
              <a:alpha val="60000"/>
            </a:srgbClr>
          </a:solidFill>
          <a:ln w="28575">
            <a:solidFill>
              <a:schemeClr val="accent2"/>
            </a:solidFill>
          </a:ln>
        </p:spPr>
        <p:txBody>
          <a:bodyPr wrap="square" rtlCol="0">
            <a:spAutoFit/>
          </a:bodyPr>
          <a:lstStyle/>
          <a:p>
            <a:pPr algn="ctr"/>
            <a:r>
              <a:rPr lang="en-US" altLang="zh-CN" sz="1400" dirty="0" smtClean="0"/>
              <a:t>Reflectance completion</a:t>
            </a:r>
            <a:endParaRPr lang="zh-CN" altLang="en-US" sz="1400" dirty="0"/>
          </a:p>
        </p:txBody>
      </p:sp>
      <p:sp>
        <p:nvSpPr>
          <p:cNvPr id="108" name="右箭头 107"/>
          <p:cNvSpPr/>
          <p:nvPr/>
        </p:nvSpPr>
        <p:spPr>
          <a:xfrm>
            <a:off x="5010842"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9" name="右箭头 108"/>
          <p:cNvSpPr/>
          <p:nvPr/>
        </p:nvSpPr>
        <p:spPr>
          <a:xfrm rot="5400000">
            <a:off x="6357085" y="3031373"/>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右箭头 109"/>
          <p:cNvSpPr/>
          <p:nvPr/>
        </p:nvSpPr>
        <p:spPr>
          <a:xfrm rot="10800000">
            <a:off x="5643014"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1" name="右箭头 110"/>
          <p:cNvSpPr/>
          <p:nvPr/>
        </p:nvSpPr>
        <p:spPr>
          <a:xfrm>
            <a:off x="6325870"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 name="右箭头 111"/>
          <p:cNvSpPr/>
          <p:nvPr/>
        </p:nvSpPr>
        <p:spPr>
          <a:xfrm rot="5400000">
            <a:off x="8289213" y="302736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右箭头 112"/>
          <p:cNvSpPr/>
          <p:nvPr/>
        </p:nvSpPr>
        <p:spPr>
          <a:xfrm rot="10800000">
            <a:off x="730988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右箭头 113"/>
          <p:cNvSpPr/>
          <p:nvPr/>
        </p:nvSpPr>
        <p:spPr>
          <a:xfrm>
            <a:off x="7992745"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5" name="右箭头 114"/>
          <p:cNvSpPr/>
          <p:nvPr/>
        </p:nvSpPr>
        <p:spPr>
          <a:xfrm rot="5400000">
            <a:off x="10260888" y="303371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6" name="右箭头 115"/>
          <p:cNvSpPr/>
          <p:nvPr/>
        </p:nvSpPr>
        <p:spPr>
          <a:xfrm rot="10800000">
            <a:off x="934442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矩形 65"/>
          <p:cNvSpPr/>
          <p:nvPr/>
        </p:nvSpPr>
        <p:spPr>
          <a:xfrm>
            <a:off x="4626538" y="2319370"/>
            <a:ext cx="6211277" cy="3966603"/>
          </a:xfrm>
          <a:prstGeom prst="rect">
            <a:avLst/>
          </a:prstGeom>
          <a:solidFill>
            <a:srgbClr val="FFFFFF">
              <a:alpha val="69804"/>
            </a:srgbClr>
          </a:solidFill>
          <a:ln>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62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p:cNvPicPr>
            <a:picLocks noChangeAspect="1"/>
          </p:cNvPicPr>
          <p:nvPr/>
        </p:nvPicPr>
        <p:blipFill>
          <a:blip r:embed="rId4"/>
          <a:stretch>
            <a:fillRect/>
          </a:stretch>
        </p:blipFill>
        <p:spPr>
          <a:xfrm>
            <a:off x="10288128" y="1970600"/>
            <a:ext cx="1507392" cy="4160123"/>
          </a:xfrm>
          <a:prstGeom prst="rect">
            <a:avLst/>
          </a:prstGeom>
        </p:spPr>
      </p:pic>
      <p:sp>
        <p:nvSpPr>
          <p:cNvPr id="2" name="标题 1"/>
          <p:cNvSpPr>
            <a:spLocks noGrp="1"/>
          </p:cNvSpPr>
          <p:nvPr>
            <p:ph type="title"/>
          </p:nvPr>
        </p:nvSpPr>
        <p:spPr>
          <a:xfrm>
            <a:off x="838200" y="98425"/>
            <a:ext cx="10515600" cy="1325563"/>
          </a:xfrm>
        </p:spPr>
        <p:txBody>
          <a:bodyPr/>
          <a:lstStyle/>
          <a:p>
            <a:r>
              <a:rPr lang="en-US" altLang="zh-CN" dirty="0">
                <a:solidFill>
                  <a:schemeClr val="bg1"/>
                </a:solidFill>
              </a:rPr>
              <a:t>Decomposition &amp; Clustering</a:t>
            </a:r>
            <a:endParaRPr lang="en-US" dirty="0">
              <a:solidFill>
                <a:schemeClr val="bg1"/>
              </a:solidFill>
            </a:endParaRPr>
          </a:p>
        </p:txBody>
      </p:sp>
      <p:pic>
        <p:nvPicPr>
          <p:cNvPr id="5" name="内容占位符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781920" y="1957900"/>
            <a:ext cx="3014946" cy="4019929"/>
          </a:xfr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901" y="1957900"/>
            <a:ext cx="3014947" cy="4019929"/>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47" y="1962788"/>
            <a:ext cx="3011282" cy="4015041"/>
          </a:xfrm>
          <a:prstGeom prst="rect">
            <a:avLst/>
          </a:prstGeom>
        </p:spPr>
      </p:pic>
      <p:sp>
        <p:nvSpPr>
          <p:cNvPr id="41" name="Rectangle 2"/>
          <p:cNvSpPr>
            <a:spLocks noChangeArrowheads="1"/>
          </p:cNvSpPr>
          <p:nvPr/>
        </p:nvSpPr>
        <p:spPr bwMode="auto">
          <a:xfrm>
            <a:off x="6983463" y="59311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3" name="椭圆 52"/>
          <p:cNvSpPr/>
          <p:nvPr/>
        </p:nvSpPr>
        <p:spPr>
          <a:xfrm>
            <a:off x="9089671" y="3700877"/>
            <a:ext cx="45719" cy="45719"/>
          </a:xfrm>
          <a:prstGeom prst="ellipse">
            <a:avLst/>
          </a:prstGeom>
          <a:solidFill>
            <a:srgbClr val="C00000">
              <a:alpha val="50196"/>
            </a:srgbClr>
          </a:solidFill>
          <a:ln>
            <a:solidFill>
              <a:srgbClr val="C00000">
                <a:alpha val="50196"/>
              </a:srgb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cxnSp>
        <p:nvCxnSpPr>
          <p:cNvPr id="55" name="直接连接符 54"/>
          <p:cNvCxnSpPr>
            <a:stCxn id="53" idx="0"/>
          </p:cNvCxnSpPr>
          <p:nvPr/>
        </p:nvCxnSpPr>
        <p:spPr>
          <a:xfrm flipV="1">
            <a:off x="9112531" y="2080347"/>
            <a:ext cx="1198719" cy="1620530"/>
          </a:xfrm>
          <a:prstGeom prst="line">
            <a:avLst/>
          </a:prstGeom>
          <a:ln w="12700">
            <a:solidFill>
              <a:srgbClr val="C00000">
                <a:alpha val="69804"/>
              </a:srgbClr>
            </a:solidFill>
          </a:ln>
        </p:spPr>
        <p:style>
          <a:lnRef idx="1">
            <a:schemeClr val="accent2"/>
          </a:lnRef>
          <a:fillRef idx="0">
            <a:schemeClr val="accent2"/>
          </a:fillRef>
          <a:effectRef idx="0">
            <a:schemeClr val="accent2"/>
          </a:effectRef>
          <a:fontRef idx="minor">
            <a:schemeClr val="tx1"/>
          </a:fontRef>
        </p:style>
      </p:cxnSp>
      <p:cxnSp>
        <p:nvCxnSpPr>
          <p:cNvPr id="57" name="直接连接符 56"/>
          <p:cNvCxnSpPr>
            <a:stCxn id="53" idx="5"/>
          </p:cNvCxnSpPr>
          <p:nvPr/>
        </p:nvCxnSpPr>
        <p:spPr>
          <a:xfrm flipV="1">
            <a:off x="9128695" y="3268392"/>
            <a:ext cx="1487355" cy="471509"/>
          </a:xfrm>
          <a:prstGeom prst="line">
            <a:avLst/>
          </a:prstGeom>
          <a:ln w="12700">
            <a:solidFill>
              <a:srgbClr val="C00000">
                <a:alpha val="69804"/>
              </a:srgbClr>
            </a:solidFill>
          </a:ln>
        </p:spPr>
        <p:style>
          <a:lnRef idx="1">
            <a:schemeClr val="accent2"/>
          </a:lnRef>
          <a:fillRef idx="0">
            <a:schemeClr val="accent2"/>
          </a:fillRef>
          <a:effectRef idx="0">
            <a:schemeClr val="accent2"/>
          </a:effectRef>
          <a:fontRef idx="minor">
            <a:schemeClr val="tx1"/>
          </a:fontRef>
        </p:style>
      </p:cxnSp>
      <p:sp>
        <p:nvSpPr>
          <p:cNvPr id="60" name="椭圆 59"/>
          <p:cNvSpPr/>
          <p:nvPr/>
        </p:nvSpPr>
        <p:spPr>
          <a:xfrm>
            <a:off x="9586723" y="4029733"/>
            <a:ext cx="45719" cy="457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cxnSp>
        <p:nvCxnSpPr>
          <p:cNvPr id="61" name="直接连接符 60"/>
          <p:cNvCxnSpPr>
            <a:stCxn id="60" idx="0"/>
          </p:cNvCxnSpPr>
          <p:nvPr/>
        </p:nvCxnSpPr>
        <p:spPr>
          <a:xfrm flipV="1">
            <a:off x="9609583" y="3448417"/>
            <a:ext cx="701667" cy="581316"/>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2" name="直接连接符 61"/>
          <p:cNvCxnSpPr/>
          <p:nvPr/>
        </p:nvCxnSpPr>
        <p:spPr>
          <a:xfrm>
            <a:off x="9609582" y="4075453"/>
            <a:ext cx="1006468" cy="536162"/>
          </a:xfrm>
          <a:prstGeom prst="line">
            <a:avLst/>
          </a:prstGeom>
          <a:ln/>
        </p:spPr>
        <p:style>
          <a:lnRef idx="3">
            <a:schemeClr val="accent1"/>
          </a:lnRef>
          <a:fillRef idx="0">
            <a:schemeClr val="accent1"/>
          </a:fillRef>
          <a:effectRef idx="2">
            <a:schemeClr val="accent1"/>
          </a:effectRef>
          <a:fontRef idx="minor">
            <a:schemeClr val="tx1"/>
          </a:fontRef>
        </p:style>
      </p:cxnSp>
      <p:sp>
        <p:nvSpPr>
          <p:cNvPr id="82" name="椭圆 81"/>
          <p:cNvSpPr/>
          <p:nvPr/>
        </p:nvSpPr>
        <p:spPr>
          <a:xfrm>
            <a:off x="9105835" y="5387900"/>
            <a:ext cx="45719" cy="4571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cxnSp>
        <p:nvCxnSpPr>
          <p:cNvPr id="83" name="直接连接符 82"/>
          <p:cNvCxnSpPr>
            <a:stCxn id="82" idx="0"/>
          </p:cNvCxnSpPr>
          <p:nvPr/>
        </p:nvCxnSpPr>
        <p:spPr>
          <a:xfrm flipV="1">
            <a:off x="9128695" y="4795244"/>
            <a:ext cx="1177744" cy="59265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4" name="直接连接符 83"/>
          <p:cNvCxnSpPr/>
          <p:nvPr/>
        </p:nvCxnSpPr>
        <p:spPr>
          <a:xfrm>
            <a:off x="9128694" y="5433620"/>
            <a:ext cx="1482544" cy="535596"/>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7" name="文本框 36"/>
          <p:cNvSpPr txBox="1"/>
          <p:nvPr/>
        </p:nvSpPr>
        <p:spPr>
          <a:xfrm>
            <a:off x="1387011" y="5977829"/>
            <a:ext cx="1304818" cy="369332"/>
          </a:xfrm>
          <a:prstGeom prst="rect">
            <a:avLst/>
          </a:prstGeom>
          <a:noFill/>
        </p:spPr>
        <p:txBody>
          <a:bodyPr wrap="square" rtlCol="0">
            <a:spAutoFit/>
          </a:bodyPr>
          <a:lstStyle/>
          <a:p>
            <a:pPr algn="ctr"/>
            <a:r>
              <a:rPr lang="en-US" dirty="0" smtClean="0"/>
              <a:t>First frame</a:t>
            </a:r>
            <a:endParaRPr lang="en-US" dirty="0"/>
          </a:p>
        </p:txBody>
      </p:sp>
      <p:sp>
        <p:nvSpPr>
          <p:cNvPr id="38" name="文本框 37"/>
          <p:cNvSpPr txBox="1"/>
          <p:nvPr/>
        </p:nvSpPr>
        <p:spPr>
          <a:xfrm>
            <a:off x="4291010" y="5977829"/>
            <a:ext cx="1866085" cy="646331"/>
          </a:xfrm>
          <a:prstGeom prst="rect">
            <a:avLst/>
          </a:prstGeom>
          <a:noFill/>
        </p:spPr>
        <p:txBody>
          <a:bodyPr wrap="square" rtlCol="0">
            <a:spAutoFit/>
          </a:bodyPr>
          <a:lstStyle/>
          <a:p>
            <a:pPr algn="ctr"/>
            <a:r>
              <a:rPr lang="en-US" dirty="0" smtClean="0"/>
              <a:t>Reflectance layer</a:t>
            </a:r>
          </a:p>
          <a:p>
            <a:pPr algn="ctr"/>
            <a:r>
              <a:rPr lang="en-US" dirty="0" smtClean="0"/>
              <a:t>[Zhao 2012]</a:t>
            </a:r>
            <a:endParaRPr lang="en-US" dirty="0"/>
          </a:p>
        </p:txBody>
      </p:sp>
      <p:sp>
        <p:nvSpPr>
          <p:cNvPr id="39" name="文本框 38"/>
          <p:cNvSpPr txBox="1"/>
          <p:nvPr/>
        </p:nvSpPr>
        <p:spPr>
          <a:xfrm>
            <a:off x="6874386" y="5976792"/>
            <a:ext cx="2804803" cy="646331"/>
          </a:xfrm>
          <a:prstGeom prst="rect">
            <a:avLst/>
          </a:prstGeom>
          <a:noFill/>
        </p:spPr>
        <p:txBody>
          <a:bodyPr wrap="square" rtlCol="0">
            <a:spAutoFit/>
          </a:bodyPr>
          <a:lstStyle/>
          <a:p>
            <a:pPr algn="ctr"/>
            <a:r>
              <a:rPr lang="en-US" dirty="0" smtClean="0"/>
              <a:t>Graph-based segmentation</a:t>
            </a:r>
          </a:p>
          <a:p>
            <a:pPr algn="ctr"/>
            <a:r>
              <a:rPr lang="en-US" dirty="0"/>
              <a:t>[</a:t>
            </a:r>
            <a:r>
              <a:rPr lang="en-US" dirty="0" err="1" smtClean="0"/>
              <a:t>Felzenszwalb</a:t>
            </a:r>
            <a:r>
              <a:rPr lang="en-US" dirty="0" smtClean="0"/>
              <a:t> 2004]</a:t>
            </a:r>
            <a:endParaRPr lang="en-US" dirty="0"/>
          </a:p>
        </p:txBody>
      </p:sp>
    </p:spTree>
    <p:custDataLst>
      <p:tags r:id="rId1"/>
    </p:custDataLst>
    <p:extLst>
      <p:ext uri="{BB962C8B-B14F-4D97-AF65-F5344CB8AC3E}">
        <p14:creationId xmlns:p14="http://schemas.microsoft.com/office/powerpoint/2010/main" val="564048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par>
                                <p:cTn id="45" presetID="10"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fade">
                                      <p:cBhvr>
                                        <p:cTn id="47" dur="500"/>
                                        <p:tgtEl>
                                          <p:spTgt spid="83"/>
                                        </p:tgtEl>
                                      </p:cBhvr>
                                    </p:animEffect>
                                  </p:childTnLst>
                                </p:cTn>
                              </p:par>
                              <p:par>
                                <p:cTn id="48" presetID="10"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0" grpId="0" animBg="1"/>
      <p:bldP spid="82" grpId="0" animBg="1"/>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9375"/>
            <a:ext cx="10515600" cy="1325563"/>
          </a:xfrm>
        </p:spPr>
        <p:txBody>
          <a:bodyPr/>
          <a:lstStyle/>
          <a:p>
            <a:r>
              <a:rPr lang="en-US" altLang="zh-CN" dirty="0" smtClean="0">
                <a:solidFill>
                  <a:schemeClr val="bg1"/>
                </a:solidFill>
              </a:rPr>
              <a:t>Propagation</a:t>
            </a:r>
            <a:endParaRPr lang="zh-CN" altLang="en-US" dirty="0">
              <a:solidFill>
                <a:schemeClr val="bg1"/>
              </a:solidFill>
            </a:endParaRPr>
          </a:p>
        </p:txBody>
      </p:sp>
      <p:sp>
        <p:nvSpPr>
          <p:cNvPr id="64" name="立方体 63"/>
          <p:cNvSpPr/>
          <p:nvPr/>
        </p:nvSpPr>
        <p:spPr>
          <a:xfrm>
            <a:off x="4986501"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立方体 64"/>
          <p:cNvSpPr/>
          <p:nvPr/>
        </p:nvSpPr>
        <p:spPr>
          <a:xfrm>
            <a:off x="5286219"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立方体 65"/>
          <p:cNvSpPr/>
          <p:nvPr/>
        </p:nvSpPr>
        <p:spPr>
          <a:xfrm>
            <a:off x="5606900"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7" name="立方体 66"/>
          <p:cNvSpPr/>
          <p:nvPr/>
        </p:nvSpPr>
        <p:spPr>
          <a:xfrm>
            <a:off x="5924476"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9" name="立方体 68"/>
          <p:cNvSpPr/>
          <p:nvPr/>
        </p:nvSpPr>
        <p:spPr>
          <a:xfrm>
            <a:off x="623689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0" name="立方体 69"/>
          <p:cNvSpPr/>
          <p:nvPr/>
        </p:nvSpPr>
        <p:spPr>
          <a:xfrm>
            <a:off x="656845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1" name="立方体 70"/>
          <p:cNvSpPr/>
          <p:nvPr/>
        </p:nvSpPr>
        <p:spPr>
          <a:xfrm>
            <a:off x="6892455"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3" name="立方体 72"/>
          <p:cNvSpPr/>
          <p:nvPr/>
        </p:nvSpPr>
        <p:spPr>
          <a:xfrm>
            <a:off x="720701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4" name="立方体 73"/>
          <p:cNvSpPr/>
          <p:nvPr/>
        </p:nvSpPr>
        <p:spPr>
          <a:xfrm>
            <a:off x="753355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5" name="立方体 74"/>
          <p:cNvSpPr/>
          <p:nvPr/>
        </p:nvSpPr>
        <p:spPr>
          <a:xfrm>
            <a:off x="7867960"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6" name="立方体 75"/>
          <p:cNvSpPr/>
          <p:nvPr/>
        </p:nvSpPr>
        <p:spPr>
          <a:xfrm>
            <a:off x="8197762"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8" name="立方体 77"/>
          <p:cNvSpPr/>
          <p:nvPr/>
        </p:nvSpPr>
        <p:spPr>
          <a:xfrm>
            <a:off x="8530106"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3" name="立方体 82"/>
          <p:cNvSpPr/>
          <p:nvPr/>
        </p:nvSpPr>
        <p:spPr>
          <a:xfrm>
            <a:off x="8860939"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8" name="立方体 87"/>
          <p:cNvSpPr/>
          <p:nvPr/>
        </p:nvSpPr>
        <p:spPr>
          <a:xfrm>
            <a:off x="918367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9" name="立方体 88"/>
          <p:cNvSpPr/>
          <p:nvPr/>
        </p:nvSpPr>
        <p:spPr>
          <a:xfrm>
            <a:off x="9501813"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0" name="立方体 89"/>
          <p:cNvSpPr/>
          <p:nvPr/>
        </p:nvSpPr>
        <p:spPr>
          <a:xfrm>
            <a:off x="983518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1" name="文本框 90"/>
          <p:cNvSpPr txBox="1"/>
          <p:nvPr/>
        </p:nvSpPr>
        <p:spPr>
          <a:xfrm>
            <a:off x="1343473" y="1881188"/>
            <a:ext cx="2424617" cy="369332"/>
          </a:xfrm>
          <a:prstGeom prst="rect">
            <a:avLst/>
          </a:prstGeom>
          <a:noFill/>
          <a:ln w="38100">
            <a:noFill/>
          </a:ln>
        </p:spPr>
        <p:txBody>
          <a:bodyPr wrap="square" rtlCol="0">
            <a:spAutoFit/>
          </a:bodyPr>
          <a:lstStyle/>
          <a:p>
            <a:pPr algn="ctr"/>
            <a:r>
              <a:rPr lang="en-US" altLang="zh-CN" dirty="0" smtClean="0"/>
              <a:t>Reflectance Clustering</a:t>
            </a:r>
            <a:endParaRPr lang="zh-CN" altLang="en-US" dirty="0"/>
          </a:p>
        </p:txBody>
      </p:sp>
      <p:sp>
        <p:nvSpPr>
          <p:cNvPr id="92" name="文本框 91"/>
          <p:cNvSpPr txBox="1"/>
          <p:nvPr/>
        </p:nvSpPr>
        <p:spPr>
          <a:xfrm>
            <a:off x="4700959" y="1881188"/>
            <a:ext cx="6196142" cy="369332"/>
          </a:xfrm>
          <a:prstGeom prst="rect">
            <a:avLst/>
          </a:prstGeom>
          <a:noFill/>
          <a:ln w="38100">
            <a:noFill/>
          </a:ln>
        </p:spPr>
        <p:txBody>
          <a:bodyPr wrap="square" rtlCol="0">
            <a:spAutoFit/>
          </a:bodyPr>
          <a:lstStyle/>
          <a:p>
            <a:pPr algn="ctr"/>
            <a:r>
              <a:rPr lang="en-US" altLang="zh-CN" dirty="0" smtClean="0"/>
              <a:t>Reflectance Propagation</a:t>
            </a:r>
            <a:endParaRPr lang="zh-CN" altLang="en-US" dirty="0"/>
          </a:p>
        </p:txBody>
      </p:sp>
      <p:sp>
        <p:nvSpPr>
          <p:cNvPr id="93" name="圆角矩形 92"/>
          <p:cNvSpPr/>
          <p:nvPr/>
        </p:nvSpPr>
        <p:spPr>
          <a:xfrm>
            <a:off x="1171832" y="1881188"/>
            <a:ext cx="2689682" cy="448502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4" name="直接连接符 93"/>
          <p:cNvCxnSpPr/>
          <p:nvPr/>
        </p:nvCxnSpPr>
        <p:spPr>
          <a:xfrm>
            <a:off x="1171832" y="2250054"/>
            <a:ext cx="26896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5" name="圆角矩形 94"/>
          <p:cNvSpPr/>
          <p:nvPr/>
        </p:nvSpPr>
        <p:spPr>
          <a:xfrm>
            <a:off x="4485107" y="1880722"/>
            <a:ext cx="6494142" cy="448502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6" name="直接连接符 95"/>
          <p:cNvCxnSpPr/>
          <p:nvPr/>
        </p:nvCxnSpPr>
        <p:spPr>
          <a:xfrm>
            <a:off x="4485107" y="2250054"/>
            <a:ext cx="649414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1356177" y="5382440"/>
            <a:ext cx="1366910" cy="523220"/>
          </a:xfrm>
          <a:prstGeom prst="rect">
            <a:avLst/>
          </a:prstGeom>
          <a:noFill/>
          <a:ln w="38100">
            <a:noFill/>
          </a:ln>
        </p:spPr>
        <p:txBody>
          <a:bodyPr wrap="square" rtlCol="0">
            <a:spAutoFit/>
          </a:bodyPr>
          <a:lstStyle/>
          <a:p>
            <a:pPr algn="ctr"/>
            <a:r>
              <a:rPr lang="en-US" altLang="zh-CN" sz="1400" dirty="0" smtClean="0"/>
              <a:t>Clustering for</a:t>
            </a:r>
          </a:p>
          <a:p>
            <a:pPr algn="ctr"/>
            <a:r>
              <a:rPr lang="en-US" altLang="zh-CN" sz="1400" dirty="0" smtClean="0"/>
              <a:t>the first frame</a:t>
            </a:r>
            <a:endParaRPr lang="zh-CN" altLang="en-US" sz="1400" dirty="0"/>
          </a:p>
        </p:txBody>
      </p:sp>
      <p:pic>
        <p:nvPicPr>
          <p:cNvPr id="98" name="图片 97"/>
          <p:cNvPicPr>
            <a:picLocks noChangeAspect="1"/>
          </p:cNvPicPr>
          <p:nvPr/>
        </p:nvPicPr>
        <p:blipFill>
          <a:blip r:embed="rId4"/>
          <a:stretch>
            <a:fillRect/>
          </a:stretch>
        </p:blipFill>
        <p:spPr>
          <a:xfrm>
            <a:off x="2094932" y="2335772"/>
            <a:ext cx="879866" cy="1165260"/>
          </a:xfrm>
          <a:prstGeom prst="rect">
            <a:avLst/>
          </a:prstGeom>
        </p:spPr>
      </p:pic>
      <p:pic>
        <p:nvPicPr>
          <p:cNvPr id="99" name="图片 98"/>
          <p:cNvPicPr>
            <a:picLocks noChangeAspect="1"/>
          </p:cNvPicPr>
          <p:nvPr/>
        </p:nvPicPr>
        <p:blipFill>
          <a:blip r:embed="rId5"/>
          <a:stretch>
            <a:fillRect/>
          </a:stretch>
        </p:blipFill>
        <p:spPr>
          <a:xfrm>
            <a:off x="2706320" y="3704425"/>
            <a:ext cx="887793" cy="1173187"/>
          </a:xfrm>
          <a:prstGeom prst="rect">
            <a:avLst/>
          </a:prstGeom>
        </p:spPr>
      </p:pic>
      <p:pic>
        <p:nvPicPr>
          <p:cNvPr id="100" name="图片 99"/>
          <p:cNvPicPr>
            <a:picLocks noChangeAspect="1"/>
          </p:cNvPicPr>
          <p:nvPr/>
        </p:nvPicPr>
        <p:blipFill>
          <a:blip r:embed="rId6"/>
          <a:stretch>
            <a:fillRect/>
          </a:stretch>
        </p:blipFill>
        <p:spPr>
          <a:xfrm>
            <a:off x="1459614" y="3704425"/>
            <a:ext cx="887793" cy="1173187"/>
          </a:xfrm>
          <a:prstGeom prst="rect">
            <a:avLst/>
          </a:prstGeom>
        </p:spPr>
      </p:pic>
      <p:pic>
        <p:nvPicPr>
          <p:cNvPr id="101" name="图片 100"/>
          <p:cNvPicPr>
            <a:picLocks noChangeAspect="1"/>
          </p:cNvPicPr>
          <p:nvPr/>
        </p:nvPicPr>
        <p:blipFill>
          <a:blip r:embed="rId7"/>
          <a:stretch>
            <a:fillRect/>
          </a:stretch>
        </p:blipFill>
        <p:spPr>
          <a:xfrm>
            <a:off x="2723087" y="5105828"/>
            <a:ext cx="887793" cy="1173187"/>
          </a:xfrm>
          <a:prstGeom prst="rect">
            <a:avLst/>
          </a:prstGeom>
        </p:spPr>
      </p:pic>
      <p:sp>
        <p:nvSpPr>
          <p:cNvPr id="102" name="乘号 101"/>
          <p:cNvSpPr/>
          <p:nvPr/>
        </p:nvSpPr>
        <p:spPr>
          <a:xfrm>
            <a:off x="2431432" y="4183068"/>
            <a:ext cx="215371" cy="215900"/>
          </a:xfrm>
          <a:prstGeom prst="mathMultiply">
            <a:avLst>
              <a:gd name="adj1" fmla="val 11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下箭头 102"/>
          <p:cNvSpPr/>
          <p:nvPr/>
        </p:nvSpPr>
        <p:spPr>
          <a:xfrm>
            <a:off x="2488582" y="351532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下箭头 103"/>
          <p:cNvSpPr/>
          <p:nvPr/>
        </p:nvSpPr>
        <p:spPr>
          <a:xfrm>
            <a:off x="3137774" y="491571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右箭头 104"/>
          <p:cNvSpPr/>
          <p:nvPr/>
        </p:nvSpPr>
        <p:spPr>
          <a:xfrm>
            <a:off x="3966061" y="4081366"/>
            <a:ext cx="434466" cy="201074"/>
          </a:xfrm>
          <a:prstGeom prst="rightArrow">
            <a:avLst>
              <a:gd name="adj1" fmla="val 50000"/>
              <a:gd name="adj2" fmla="val 140551"/>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文本框 105"/>
          <p:cNvSpPr txBox="1"/>
          <p:nvPr/>
        </p:nvSpPr>
        <p:spPr>
          <a:xfrm>
            <a:off x="6933579" y="2941446"/>
            <a:ext cx="1366910" cy="307777"/>
          </a:xfrm>
          <a:prstGeom prst="rect">
            <a:avLst/>
          </a:prstGeom>
          <a:noFill/>
          <a:ln w="38100">
            <a:noFill/>
          </a:ln>
        </p:spPr>
        <p:txBody>
          <a:bodyPr wrap="square" rtlCol="0">
            <a:spAutoFit/>
          </a:bodyPr>
          <a:lstStyle/>
          <a:p>
            <a:pPr algn="ctr"/>
            <a:r>
              <a:rPr lang="en-US" altLang="zh-CN" sz="1400" dirty="0" smtClean="0"/>
              <a:t>Video frames</a:t>
            </a:r>
            <a:endParaRPr lang="zh-CN" altLang="en-US" sz="1400" dirty="0"/>
          </a:p>
        </p:txBody>
      </p:sp>
      <p:sp>
        <p:nvSpPr>
          <p:cNvPr id="107" name="文本框 106"/>
          <p:cNvSpPr txBox="1"/>
          <p:nvPr/>
        </p:nvSpPr>
        <p:spPr>
          <a:xfrm>
            <a:off x="5016917" y="5758124"/>
            <a:ext cx="1821452" cy="307777"/>
          </a:xfrm>
          <a:prstGeom prst="rect">
            <a:avLst/>
          </a:prstGeom>
          <a:solidFill>
            <a:srgbClr val="FFC000">
              <a:alpha val="60000"/>
            </a:srgbClr>
          </a:solidFill>
          <a:ln w="28575">
            <a:solidFill>
              <a:srgbClr val="FFC000"/>
            </a:solidFill>
          </a:ln>
        </p:spPr>
        <p:txBody>
          <a:bodyPr wrap="square" rtlCol="0">
            <a:spAutoFit/>
          </a:bodyPr>
          <a:lstStyle/>
          <a:p>
            <a:pPr algn="ctr"/>
            <a:r>
              <a:rPr lang="en-US" altLang="zh-CN" sz="1400" dirty="0" smtClean="0"/>
              <a:t>Forward propagation</a:t>
            </a:r>
            <a:endParaRPr lang="zh-CN" altLang="en-US" sz="1400" dirty="0"/>
          </a:p>
        </p:txBody>
      </p:sp>
      <p:sp>
        <p:nvSpPr>
          <p:cNvPr id="108" name="文本框 107"/>
          <p:cNvSpPr txBox="1"/>
          <p:nvPr/>
        </p:nvSpPr>
        <p:spPr>
          <a:xfrm>
            <a:off x="7039487" y="5768136"/>
            <a:ext cx="1821452" cy="307777"/>
          </a:xfrm>
          <a:prstGeom prst="rect">
            <a:avLst/>
          </a:prstGeom>
          <a:solidFill>
            <a:srgbClr val="FF0000">
              <a:alpha val="60000"/>
            </a:srgbClr>
          </a:solidFill>
          <a:ln w="28575">
            <a:solidFill>
              <a:srgbClr val="FF0000"/>
            </a:solidFill>
          </a:ln>
        </p:spPr>
        <p:txBody>
          <a:bodyPr wrap="square" rtlCol="0">
            <a:spAutoFit/>
          </a:bodyPr>
          <a:lstStyle/>
          <a:p>
            <a:r>
              <a:rPr lang="en-US" altLang="zh-CN" sz="1400" dirty="0" smtClean="0"/>
              <a:t>Backward propagation</a:t>
            </a:r>
            <a:endParaRPr lang="zh-CN" altLang="en-US" sz="1400" dirty="0"/>
          </a:p>
        </p:txBody>
      </p:sp>
      <p:sp>
        <p:nvSpPr>
          <p:cNvPr id="109" name="文本框 108"/>
          <p:cNvSpPr txBox="1"/>
          <p:nvPr/>
        </p:nvSpPr>
        <p:spPr>
          <a:xfrm>
            <a:off x="6568457" y="2546112"/>
            <a:ext cx="3933481" cy="307777"/>
          </a:xfrm>
          <a:prstGeom prst="rect">
            <a:avLst/>
          </a:prstGeom>
          <a:solidFill>
            <a:srgbClr val="ED7D31">
              <a:alpha val="60000"/>
            </a:srgbClr>
          </a:solidFill>
          <a:ln w="28575">
            <a:solidFill>
              <a:schemeClr val="accent2"/>
            </a:solidFill>
          </a:ln>
        </p:spPr>
        <p:txBody>
          <a:bodyPr wrap="square" rtlCol="0">
            <a:spAutoFit/>
          </a:bodyPr>
          <a:lstStyle/>
          <a:p>
            <a:pPr algn="ctr"/>
            <a:r>
              <a:rPr lang="en-US" altLang="zh-CN" sz="1400" dirty="0" smtClean="0"/>
              <a:t>Reflectance completion</a:t>
            </a:r>
            <a:endParaRPr lang="zh-CN" altLang="en-US" sz="1400" dirty="0"/>
          </a:p>
        </p:txBody>
      </p:sp>
      <p:sp>
        <p:nvSpPr>
          <p:cNvPr id="110" name="右箭头 109"/>
          <p:cNvSpPr/>
          <p:nvPr/>
        </p:nvSpPr>
        <p:spPr>
          <a:xfrm>
            <a:off x="5010842"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1" name="右箭头 110"/>
          <p:cNvSpPr/>
          <p:nvPr/>
        </p:nvSpPr>
        <p:spPr>
          <a:xfrm rot="5400000">
            <a:off x="6357085" y="3031373"/>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 name="右箭头 111"/>
          <p:cNvSpPr/>
          <p:nvPr/>
        </p:nvSpPr>
        <p:spPr>
          <a:xfrm rot="10800000">
            <a:off x="5643014"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右箭头 112"/>
          <p:cNvSpPr/>
          <p:nvPr/>
        </p:nvSpPr>
        <p:spPr>
          <a:xfrm>
            <a:off x="6325870"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右箭头 113"/>
          <p:cNvSpPr/>
          <p:nvPr/>
        </p:nvSpPr>
        <p:spPr>
          <a:xfrm rot="5400000">
            <a:off x="8289213" y="302736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5" name="右箭头 114"/>
          <p:cNvSpPr/>
          <p:nvPr/>
        </p:nvSpPr>
        <p:spPr>
          <a:xfrm rot="10800000">
            <a:off x="730988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6" name="右箭头 115"/>
          <p:cNvSpPr/>
          <p:nvPr/>
        </p:nvSpPr>
        <p:spPr>
          <a:xfrm>
            <a:off x="7992745"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右箭头 116"/>
          <p:cNvSpPr/>
          <p:nvPr/>
        </p:nvSpPr>
        <p:spPr>
          <a:xfrm rot="5400000">
            <a:off x="10260888" y="303371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8" name="右箭头 117"/>
          <p:cNvSpPr/>
          <p:nvPr/>
        </p:nvSpPr>
        <p:spPr>
          <a:xfrm rot="10800000">
            <a:off x="934442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矩形 52"/>
          <p:cNvSpPr/>
          <p:nvPr/>
        </p:nvSpPr>
        <p:spPr>
          <a:xfrm>
            <a:off x="1276350" y="2312421"/>
            <a:ext cx="2414649" cy="3966603"/>
          </a:xfrm>
          <a:prstGeom prst="rect">
            <a:avLst/>
          </a:prstGeom>
          <a:solidFill>
            <a:srgbClr val="FFFFFF">
              <a:alpha val="69804"/>
            </a:srgbClr>
          </a:solidFill>
          <a:ln>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矩形 57"/>
          <p:cNvSpPr/>
          <p:nvPr/>
        </p:nvSpPr>
        <p:spPr>
          <a:xfrm>
            <a:off x="5194553" y="2393302"/>
            <a:ext cx="5511319" cy="943596"/>
          </a:xfrm>
          <a:prstGeom prst="rect">
            <a:avLst/>
          </a:prstGeom>
          <a:solidFill>
            <a:srgbClr val="FFFFFF">
              <a:alpha val="69804"/>
            </a:srgbClr>
          </a:solidFill>
          <a:ln>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1924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4742550" y="3030183"/>
            <a:ext cx="6136448" cy="720725"/>
          </a:xfrm>
          <a:prstGeom prst="roundRect">
            <a:avLst>
              <a:gd name="adj" fmla="val 4712"/>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4737805" y="3884796"/>
            <a:ext cx="6136448" cy="604654"/>
          </a:xfrm>
          <a:prstGeom prst="roundRect">
            <a:avLst>
              <a:gd name="adj" fmla="val 471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35" y="2241550"/>
            <a:ext cx="2933700" cy="3911600"/>
          </a:xfrm>
          <a:prstGeom prst="rect">
            <a:avLst/>
          </a:prstGeom>
        </p:spPr>
      </p:pic>
      <p:sp>
        <p:nvSpPr>
          <p:cNvPr id="2" name="标题 1"/>
          <p:cNvSpPr>
            <a:spLocks noGrp="1"/>
          </p:cNvSpPr>
          <p:nvPr>
            <p:ph type="title"/>
          </p:nvPr>
        </p:nvSpPr>
        <p:spPr>
          <a:xfrm>
            <a:off x="838200" y="79375"/>
            <a:ext cx="10515600" cy="1325563"/>
          </a:xfrm>
        </p:spPr>
        <p:txBody>
          <a:bodyPr/>
          <a:lstStyle/>
          <a:p>
            <a:r>
              <a:rPr lang="en-US" dirty="0" smtClean="0">
                <a:solidFill>
                  <a:schemeClr val="bg1"/>
                </a:solidFill>
              </a:rPr>
              <a:t>Propagation</a:t>
            </a:r>
            <a:endParaRPr lang="en-US" dirty="0">
              <a:solidFill>
                <a:schemeClr val="bg1"/>
              </a:solidFill>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635" y="1911350"/>
            <a:ext cx="2933700" cy="3911600"/>
          </a:xfrm>
          <a:prstGeom prst="rect">
            <a:avLst/>
          </a:prstGeom>
        </p:spPr>
      </p:pic>
      <p:sp>
        <p:nvSpPr>
          <p:cNvPr id="7" name="文本框 6"/>
          <p:cNvSpPr txBox="1"/>
          <p:nvPr/>
        </p:nvSpPr>
        <p:spPr>
          <a:xfrm>
            <a:off x="1930400" y="6127750"/>
            <a:ext cx="1079500" cy="369332"/>
          </a:xfrm>
          <a:prstGeom prst="rect">
            <a:avLst/>
          </a:prstGeom>
          <a:noFill/>
        </p:spPr>
        <p:txBody>
          <a:bodyPr wrap="square" rtlCol="0">
            <a:spAutoFit/>
          </a:bodyPr>
          <a:lstStyle/>
          <a:p>
            <a:pPr algn="ctr"/>
            <a:r>
              <a:rPr lang="en-US" altLang="zh-CN" dirty="0" smtClean="0"/>
              <a:t>t</a:t>
            </a:r>
            <a:endParaRPr lang="en-US" dirty="0"/>
          </a:p>
        </p:txBody>
      </p:sp>
      <p:sp>
        <p:nvSpPr>
          <p:cNvPr id="8" name="椭圆 7"/>
          <p:cNvSpPr/>
          <p:nvPr/>
        </p:nvSpPr>
        <p:spPr>
          <a:xfrm>
            <a:off x="2212182" y="3443289"/>
            <a:ext cx="73818" cy="76200"/>
          </a:xfrm>
          <a:prstGeom prst="ellipse">
            <a:avLst/>
          </a:prstGeom>
          <a:solidFill>
            <a:srgbClr val="FFFF00"/>
          </a:solidFill>
          <a:ln>
            <a:solidFill>
              <a:srgbClr val="FFFF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矩形 10"/>
          <p:cNvSpPr/>
          <p:nvPr/>
        </p:nvSpPr>
        <p:spPr>
          <a:xfrm>
            <a:off x="2433638" y="3024188"/>
            <a:ext cx="319087" cy="32385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a:stCxn id="8" idx="7"/>
          </p:cNvCxnSpPr>
          <p:nvPr/>
        </p:nvCxnSpPr>
        <p:spPr>
          <a:xfrm flipV="1">
            <a:off x="2275190" y="3167064"/>
            <a:ext cx="348948" cy="287384"/>
          </a:xfrm>
          <a:prstGeom prst="straightConnector1">
            <a:avLst/>
          </a:prstGeom>
          <a:ln>
            <a:solidFill>
              <a:srgbClr val="FFFF00"/>
            </a:solidFill>
            <a:tailEnd type="stealth"/>
          </a:ln>
        </p:spPr>
        <p:style>
          <a:lnRef idx="3">
            <a:schemeClr val="accent2"/>
          </a:lnRef>
          <a:fillRef idx="0">
            <a:schemeClr val="accent2"/>
          </a:fillRef>
          <a:effectRef idx="2">
            <a:schemeClr val="accent2"/>
          </a:effectRef>
          <a:fontRef idx="minor">
            <a:schemeClr val="tx1"/>
          </a:fontRef>
        </p:style>
      </p:cxn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964" y="1911350"/>
            <a:ext cx="884728" cy="895787"/>
          </a:xfrm>
          <a:prstGeom prst="rect">
            <a:avLst/>
          </a:prstGeom>
        </p:spPr>
      </p:pic>
      <p:sp>
        <p:nvSpPr>
          <p:cNvPr id="13" name="文本框 12"/>
          <p:cNvSpPr txBox="1"/>
          <p:nvPr/>
        </p:nvSpPr>
        <p:spPr>
          <a:xfrm>
            <a:off x="2252662" y="5771118"/>
            <a:ext cx="1079500" cy="369332"/>
          </a:xfrm>
          <a:prstGeom prst="rect">
            <a:avLst/>
          </a:prstGeom>
          <a:noFill/>
        </p:spPr>
        <p:txBody>
          <a:bodyPr wrap="square" rtlCol="0">
            <a:spAutoFit/>
          </a:bodyPr>
          <a:lstStyle/>
          <a:p>
            <a:pPr algn="ctr"/>
            <a:r>
              <a:rPr lang="en-US" altLang="zh-CN" dirty="0"/>
              <a:t>t</a:t>
            </a:r>
            <a:r>
              <a:rPr lang="en-US" altLang="zh-CN" dirty="0" smtClean="0"/>
              <a:t>-1</a:t>
            </a:r>
            <a:endParaRPr lang="en-US" dirty="0"/>
          </a:p>
        </p:txBody>
      </p:sp>
      <p:pic>
        <p:nvPicPr>
          <p:cNvPr id="17" name="图片 16"/>
          <p:cNvPicPr/>
          <p:nvPr/>
        </p:nvPicPr>
        <p:blipFill>
          <a:blip r:embed="rId6">
            <a:extLst>
              <a:ext uri="{28A0092B-C50C-407E-A947-70E740481C1C}">
                <a14:useLocalDpi xmlns:a14="http://schemas.microsoft.com/office/drawing/2010/main" val="0"/>
              </a:ext>
            </a:extLst>
          </a:blip>
          <a:srcRect/>
          <a:stretch>
            <a:fillRect/>
          </a:stretch>
        </p:blipFill>
        <p:spPr bwMode="auto">
          <a:xfrm>
            <a:off x="6077843" y="2118799"/>
            <a:ext cx="4801155" cy="559852"/>
          </a:xfrm>
          <a:prstGeom prst="rect">
            <a:avLst/>
          </a:prstGeom>
          <a:noFill/>
          <a:ln>
            <a:noFill/>
          </a:ln>
        </p:spPr>
      </p:pic>
      <p:sp>
        <p:nvSpPr>
          <p:cNvPr id="18" name="矩形 17"/>
          <p:cNvSpPr/>
          <p:nvPr/>
        </p:nvSpPr>
        <p:spPr>
          <a:xfrm>
            <a:off x="6889285" y="2494819"/>
            <a:ext cx="154744" cy="1838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7079785" y="2494819"/>
            <a:ext cx="154744" cy="183832"/>
          </a:xfrm>
          <a:prstGeom prst="rect">
            <a:avLst/>
          </a:prstGeom>
          <a:solidFill>
            <a:srgbClr val="C14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7270285" y="2494819"/>
            <a:ext cx="154744" cy="183832"/>
          </a:xfrm>
          <a:prstGeom prst="rect">
            <a:avLst/>
          </a:prstGeom>
          <a:solidFill>
            <a:srgbClr val="9DB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7460785" y="2494819"/>
            <a:ext cx="154744" cy="183832"/>
          </a:xfrm>
          <a:prstGeom prst="rect">
            <a:avLst/>
          </a:prstGeom>
          <a:solidFill>
            <a:srgbClr val="806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7651285" y="2494819"/>
            <a:ext cx="154744" cy="183832"/>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圆角矩形 22"/>
          <p:cNvSpPr/>
          <p:nvPr/>
        </p:nvSpPr>
        <p:spPr>
          <a:xfrm>
            <a:off x="9095113" y="2064158"/>
            <a:ext cx="1035383" cy="522577"/>
          </a:xfrm>
          <a:prstGeom prst="roundRect">
            <a:avLst/>
          </a:prstGeom>
          <a:solidFill>
            <a:schemeClr val="accent4">
              <a:alpha val="50196"/>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10168596" y="2064157"/>
            <a:ext cx="710402" cy="522577"/>
          </a:xfrm>
          <a:prstGeom prst="roundRect">
            <a:avLst/>
          </a:prstGeom>
          <a:solidFill>
            <a:srgbClr val="C00000">
              <a:alpha val="50196"/>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p:nvPr/>
        </p:nvPicPr>
        <p:blipFill>
          <a:blip r:embed="rId7">
            <a:extLst>
              <a:ext uri="{28A0092B-C50C-407E-A947-70E740481C1C}">
                <a14:useLocalDpi xmlns:a14="http://schemas.microsoft.com/office/drawing/2010/main" val="0"/>
              </a:ext>
            </a:extLst>
          </a:blip>
          <a:srcRect/>
          <a:stretch>
            <a:fillRect/>
          </a:stretch>
        </p:blipFill>
        <p:spPr bwMode="auto">
          <a:xfrm>
            <a:off x="6211118" y="3933942"/>
            <a:ext cx="1931670" cy="457200"/>
          </a:xfrm>
          <a:prstGeom prst="rect">
            <a:avLst/>
          </a:prstGeom>
          <a:noFill/>
          <a:ln>
            <a:noFill/>
          </a:ln>
        </p:spPr>
      </p:pic>
      <p:sp>
        <p:nvSpPr>
          <p:cNvPr id="29" name="文本框 28"/>
          <p:cNvSpPr txBox="1"/>
          <p:nvPr/>
        </p:nvSpPr>
        <p:spPr>
          <a:xfrm>
            <a:off x="4852836" y="3073957"/>
            <a:ext cx="1720141" cy="369332"/>
          </a:xfrm>
          <a:prstGeom prst="rect">
            <a:avLst/>
          </a:prstGeom>
          <a:noFill/>
        </p:spPr>
        <p:txBody>
          <a:bodyPr wrap="square" rtlCol="0">
            <a:spAutoFit/>
          </a:bodyPr>
          <a:lstStyle/>
          <a:p>
            <a:r>
              <a:rPr lang="en-US" dirty="0" smtClean="0"/>
              <a:t>Likelihood</a:t>
            </a:r>
            <a:endParaRPr lang="en-US" dirty="0"/>
          </a:p>
        </p:txBody>
      </p:sp>
      <p:sp>
        <p:nvSpPr>
          <p:cNvPr id="30" name="文本框 29"/>
          <p:cNvSpPr txBox="1"/>
          <p:nvPr/>
        </p:nvSpPr>
        <p:spPr>
          <a:xfrm>
            <a:off x="4848091" y="3933942"/>
            <a:ext cx="1720141" cy="369332"/>
          </a:xfrm>
          <a:prstGeom prst="rect">
            <a:avLst/>
          </a:prstGeom>
          <a:noFill/>
        </p:spPr>
        <p:txBody>
          <a:bodyPr wrap="square" rtlCol="0">
            <a:spAutoFit/>
          </a:bodyPr>
          <a:lstStyle/>
          <a:p>
            <a:r>
              <a:rPr lang="en-US" dirty="0" smtClean="0"/>
              <a:t>Prior</a:t>
            </a:r>
            <a:endParaRPr lang="en-US" dirty="0"/>
          </a:p>
        </p:txBody>
      </p:sp>
      <p:pic>
        <p:nvPicPr>
          <p:cNvPr id="34" name="图片 33"/>
          <p:cNvPicPr/>
          <p:nvPr/>
        </p:nvPicPr>
        <p:blipFill>
          <a:blip r:embed="rId8">
            <a:extLst>
              <a:ext uri="{28A0092B-C50C-407E-A947-70E740481C1C}">
                <a14:useLocalDpi xmlns:a14="http://schemas.microsoft.com/office/drawing/2010/main" val="0"/>
              </a:ext>
            </a:extLst>
          </a:blip>
          <a:srcRect/>
          <a:stretch>
            <a:fillRect/>
          </a:stretch>
        </p:blipFill>
        <p:spPr bwMode="auto">
          <a:xfrm>
            <a:off x="6211118" y="3072467"/>
            <a:ext cx="3580582" cy="627525"/>
          </a:xfrm>
          <a:prstGeom prst="rect">
            <a:avLst/>
          </a:prstGeom>
          <a:noFill/>
          <a:ln>
            <a:noFill/>
          </a:ln>
        </p:spPr>
      </p:pic>
      <p:pic>
        <p:nvPicPr>
          <p:cNvPr id="35" name="图片 34"/>
          <p:cNvPicPr>
            <a:picLocks noChangeAspect="1"/>
          </p:cNvPicPr>
          <p:nvPr/>
        </p:nvPicPr>
        <p:blipFill rotWithShape="1">
          <a:blip r:embed="rId9"/>
          <a:srcRect l="51808" t="26452" r="36405" b="49918"/>
          <a:stretch/>
        </p:blipFill>
        <p:spPr>
          <a:xfrm>
            <a:off x="5535259" y="4651610"/>
            <a:ext cx="1529170" cy="1634086"/>
          </a:xfrm>
          <a:prstGeom prst="rect">
            <a:avLst/>
          </a:prstGeom>
        </p:spPr>
      </p:pic>
      <p:pic>
        <p:nvPicPr>
          <p:cNvPr id="36" name="图片 35"/>
          <p:cNvPicPr>
            <a:picLocks noChangeAspect="1"/>
          </p:cNvPicPr>
          <p:nvPr/>
        </p:nvPicPr>
        <p:blipFill rotWithShape="1">
          <a:blip r:embed="rId9"/>
          <a:srcRect l="51808" t="52091" r="36391" b="24317"/>
          <a:stretch/>
        </p:blipFill>
        <p:spPr>
          <a:xfrm>
            <a:off x="7063283" y="4654318"/>
            <a:ext cx="1531033" cy="1631378"/>
          </a:xfrm>
          <a:prstGeom prst="rect">
            <a:avLst/>
          </a:prstGeom>
        </p:spPr>
      </p:pic>
      <p:sp>
        <p:nvSpPr>
          <p:cNvPr id="37" name="文本框 36"/>
          <p:cNvSpPr txBox="1"/>
          <p:nvPr/>
        </p:nvSpPr>
        <p:spPr>
          <a:xfrm>
            <a:off x="5802067" y="6221490"/>
            <a:ext cx="1079500" cy="276999"/>
          </a:xfrm>
          <a:prstGeom prst="rect">
            <a:avLst/>
          </a:prstGeom>
          <a:noFill/>
        </p:spPr>
        <p:txBody>
          <a:bodyPr wrap="square" rtlCol="0">
            <a:spAutoFit/>
          </a:bodyPr>
          <a:lstStyle/>
          <a:p>
            <a:pPr algn="ctr"/>
            <a:r>
              <a:rPr lang="en-US" altLang="zh-CN" sz="1200" dirty="0" smtClean="0"/>
              <a:t>Input</a:t>
            </a:r>
            <a:endParaRPr lang="en-US" dirty="0"/>
          </a:p>
        </p:txBody>
      </p:sp>
      <p:sp>
        <p:nvSpPr>
          <p:cNvPr id="39" name="文本框 38"/>
          <p:cNvSpPr txBox="1"/>
          <p:nvPr/>
        </p:nvSpPr>
        <p:spPr>
          <a:xfrm>
            <a:off x="7167669" y="6225159"/>
            <a:ext cx="1347025" cy="276999"/>
          </a:xfrm>
          <a:prstGeom prst="rect">
            <a:avLst/>
          </a:prstGeom>
          <a:noFill/>
        </p:spPr>
        <p:txBody>
          <a:bodyPr wrap="square" rtlCol="0">
            <a:spAutoFit/>
          </a:bodyPr>
          <a:lstStyle/>
          <a:p>
            <a:pPr algn="ctr"/>
            <a:r>
              <a:rPr lang="en-US" altLang="zh-CN" sz="1200" dirty="0" smtClean="0"/>
              <a:t>Likelihood only</a:t>
            </a:r>
            <a:endParaRPr lang="en-US" dirty="0"/>
          </a:p>
        </p:txBody>
      </p:sp>
      <p:sp>
        <p:nvSpPr>
          <p:cNvPr id="40" name="文本框 39"/>
          <p:cNvSpPr txBox="1"/>
          <p:nvPr/>
        </p:nvSpPr>
        <p:spPr>
          <a:xfrm>
            <a:off x="8697557" y="6225979"/>
            <a:ext cx="1354595" cy="276999"/>
          </a:xfrm>
          <a:prstGeom prst="rect">
            <a:avLst/>
          </a:prstGeom>
          <a:noFill/>
        </p:spPr>
        <p:txBody>
          <a:bodyPr wrap="square" rtlCol="0">
            <a:spAutoFit/>
          </a:bodyPr>
          <a:lstStyle/>
          <a:p>
            <a:pPr algn="ctr"/>
            <a:r>
              <a:rPr lang="en-US" altLang="zh-CN" sz="1200" dirty="0" smtClean="0"/>
              <a:t>Likelihood &amp; prior</a:t>
            </a:r>
            <a:endParaRPr lang="en-US" dirty="0"/>
          </a:p>
        </p:txBody>
      </p:sp>
      <p:pic>
        <p:nvPicPr>
          <p:cNvPr id="32" name="图片 31"/>
          <p:cNvPicPr>
            <a:picLocks noChangeAspect="1"/>
          </p:cNvPicPr>
          <p:nvPr/>
        </p:nvPicPr>
        <p:blipFill rotWithShape="1">
          <a:blip r:embed="rId9"/>
          <a:srcRect l="63690" t="52091" r="24848" b="24317"/>
          <a:stretch/>
        </p:blipFill>
        <p:spPr>
          <a:xfrm>
            <a:off x="8660750" y="4654318"/>
            <a:ext cx="1486967" cy="1631378"/>
          </a:xfrm>
          <a:prstGeom prst="rect">
            <a:avLst/>
          </a:prstGeom>
        </p:spPr>
      </p:pic>
    </p:spTree>
    <p:extLst>
      <p:ext uri="{BB962C8B-B14F-4D97-AF65-F5344CB8AC3E}">
        <p14:creationId xmlns:p14="http://schemas.microsoft.com/office/powerpoint/2010/main" val="72565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xit" presetSubtype="0" fill="hold" grpId="0"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0" presetClass="entr" presetSubtype="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par>
                                <p:cTn id="96" presetID="10" presetClass="entr" presetSubtype="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7" grpId="0"/>
      <p:bldP spid="8" grpId="0" animBg="1"/>
      <p:bldP spid="11" grpId="0" animBg="1"/>
      <p:bldP spid="13" grpId="0"/>
      <p:bldP spid="18" grpId="0" animBg="1"/>
      <p:bldP spid="19" grpId="0" animBg="1"/>
      <p:bldP spid="20" grpId="0" animBg="1"/>
      <p:bldP spid="21" grpId="0" animBg="1"/>
      <p:bldP spid="22" grpId="0" animBg="1"/>
      <p:bldP spid="23" grpId="0" animBg="1"/>
      <p:bldP spid="24" grpId="0" animBg="1"/>
      <p:bldP spid="29" grpId="0"/>
      <p:bldP spid="30" grpId="0"/>
      <p:bldP spid="37"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Completion</a:t>
            </a:r>
            <a:endParaRPr lang="zh-CN" altLang="en-US" dirty="0">
              <a:solidFill>
                <a:schemeClr val="bg1"/>
              </a:solidFill>
            </a:endParaRPr>
          </a:p>
        </p:txBody>
      </p:sp>
      <p:sp>
        <p:nvSpPr>
          <p:cNvPr id="58" name="立方体 57"/>
          <p:cNvSpPr/>
          <p:nvPr/>
        </p:nvSpPr>
        <p:spPr>
          <a:xfrm>
            <a:off x="4986501"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0" name="立方体 59"/>
          <p:cNvSpPr/>
          <p:nvPr/>
        </p:nvSpPr>
        <p:spPr>
          <a:xfrm>
            <a:off x="5286219"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立方体 66"/>
          <p:cNvSpPr/>
          <p:nvPr/>
        </p:nvSpPr>
        <p:spPr>
          <a:xfrm>
            <a:off x="5606900"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9" name="立方体 68"/>
          <p:cNvSpPr/>
          <p:nvPr/>
        </p:nvSpPr>
        <p:spPr>
          <a:xfrm>
            <a:off x="5924476"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0" name="立方体 69"/>
          <p:cNvSpPr/>
          <p:nvPr/>
        </p:nvSpPr>
        <p:spPr>
          <a:xfrm>
            <a:off x="623689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1" name="立方体 70"/>
          <p:cNvSpPr/>
          <p:nvPr/>
        </p:nvSpPr>
        <p:spPr>
          <a:xfrm>
            <a:off x="656845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3" name="立方体 72"/>
          <p:cNvSpPr/>
          <p:nvPr/>
        </p:nvSpPr>
        <p:spPr>
          <a:xfrm>
            <a:off x="6892455"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4" name="立方体 73"/>
          <p:cNvSpPr/>
          <p:nvPr/>
        </p:nvSpPr>
        <p:spPr>
          <a:xfrm>
            <a:off x="720701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5" name="立方体 74"/>
          <p:cNvSpPr/>
          <p:nvPr/>
        </p:nvSpPr>
        <p:spPr>
          <a:xfrm>
            <a:off x="753355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6" name="立方体 75"/>
          <p:cNvSpPr/>
          <p:nvPr/>
        </p:nvSpPr>
        <p:spPr>
          <a:xfrm>
            <a:off x="7867960"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8" name="立方体 77"/>
          <p:cNvSpPr/>
          <p:nvPr/>
        </p:nvSpPr>
        <p:spPr>
          <a:xfrm>
            <a:off x="8197762"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3" name="立方体 82"/>
          <p:cNvSpPr/>
          <p:nvPr/>
        </p:nvSpPr>
        <p:spPr>
          <a:xfrm>
            <a:off x="8530106"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8" name="立方体 87"/>
          <p:cNvSpPr/>
          <p:nvPr/>
        </p:nvSpPr>
        <p:spPr>
          <a:xfrm>
            <a:off x="8860939"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9" name="立方体 88"/>
          <p:cNvSpPr/>
          <p:nvPr/>
        </p:nvSpPr>
        <p:spPr>
          <a:xfrm>
            <a:off x="918367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0" name="立方体 89"/>
          <p:cNvSpPr/>
          <p:nvPr/>
        </p:nvSpPr>
        <p:spPr>
          <a:xfrm>
            <a:off x="9501813"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1" name="立方体 90"/>
          <p:cNvSpPr/>
          <p:nvPr/>
        </p:nvSpPr>
        <p:spPr>
          <a:xfrm>
            <a:off x="983518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2" name="文本框 91"/>
          <p:cNvSpPr txBox="1"/>
          <p:nvPr/>
        </p:nvSpPr>
        <p:spPr>
          <a:xfrm>
            <a:off x="1343473" y="1881188"/>
            <a:ext cx="2424617" cy="369332"/>
          </a:xfrm>
          <a:prstGeom prst="rect">
            <a:avLst/>
          </a:prstGeom>
          <a:noFill/>
          <a:ln w="38100">
            <a:noFill/>
          </a:ln>
        </p:spPr>
        <p:txBody>
          <a:bodyPr wrap="square" rtlCol="0">
            <a:spAutoFit/>
          </a:bodyPr>
          <a:lstStyle/>
          <a:p>
            <a:pPr algn="ctr"/>
            <a:r>
              <a:rPr lang="en-US" altLang="zh-CN" dirty="0" smtClean="0"/>
              <a:t>Reflectance Clustering</a:t>
            </a:r>
            <a:endParaRPr lang="zh-CN" altLang="en-US" dirty="0"/>
          </a:p>
        </p:txBody>
      </p:sp>
      <p:sp>
        <p:nvSpPr>
          <p:cNvPr id="93" name="文本框 92"/>
          <p:cNvSpPr txBox="1"/>
          <p:nvPr/>
        </p:nvSpPr>
        <p:spPr>
          <a:xfrm>
            <a:off x="4700959" y="1881188"/>
            <a:ext cx="6196142" cy="369332"/>
          </a:xfrm>
          <a:prstGeom prst="rect">
            <a:avLst/>
          </a:prstGeom>
          <a:noFill/>
          <a:ln w="38100">
            <a:noFill/>
          </a:ln>
        </p:spPr>
        <p:txBody>
          <a:bodyPr wrap="square" rtlCol="0">
            <a:spAutoFit/>
          </a:bodyPr>
          <a:lstStyle/>
          <a:p>
            <a:pPr algn="ctr"/>
            <a:r>
              <a:rPr lang="en-US" altLang="zh-CN" dirty="0" smtClean="0"/>
              <a:t>Reflectance Propagation</a:t>
            </a:r>
            <a:endParaRPr lang="zh-CN" altLang="en-US" dirty="0"/>
          </a:p>
        </p:txBody>
      </p:sp>
      <p:sp>
        <p:nvSpPr>
          <p:cNvPr id="94" name="圆角矩形 93"/>
          <p:cNvSpPr/>
          <p:nvPr/>
        </p:nvSpPr>
        <p:spPr>
          <a:xfrm>
            <a:off x="1171832" y="1881188"/>
            <a:ext cx="2689682" cy="448502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5" name="直接连接符 94"/>
          <p:cNvCxnSpPr/>
          <p:nvPr/>
        </p:nvCxnSpPr>
        <p:spPr>
          <a:xfrm>
            <a:off x="1171832" y="2250054"/>
            <a:ext cx="26896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6" name="圆角矩形 95"/>
          <p:cNvSpPr/>
          <p:nvPr/>
        </p:nvSpPr>
        <p:spPr>
          <a:xfrm>
            <a:off x="4485107" y="1880722"/>
            <a:ext cx="6494142" cy="448502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7" name="直接连接符 96"/>
          <p:cNvCxnSpPr/>
          <p:nvPr/>
        </p:nvCxnSpPr>
        <p:spPr>
          <a:xfrm>
            <a:off x="4485107" y="2250054"/>
            <a:ext cx="649414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1356177" y="5382440"/>
            <a:ext cx="1366910" cy="523220"/>
          </a:xfrm>
          <a:prstGeom prst="rect">
            <a:avLst/>
          </a:prstGeom>
          <a:noFill/>
          <a:ln w="38100">
            <a:noFill/>
          </a:ln>
        </p:spPr>
        <p:txBody>
          <a:bodyPr wrap="square" rtlCol="0">
            <a:spAutoFit/>
          </a:bodyPr>
          <a:lstStyle/>
          <a:p>
            <a:pPr algn="ctr"/>
            <a:r>
              <a:rPr lang="en-US" altLang="zh-CN" sz="1400" dirty="0" smtClean="0"/>
              <a:t>Clustering for</a:t>
            </a:r>
          </a:p>
          <a:p>
            <a:pPr algn="ctr"/>
            <a:r>
              <a:rPr lang="en-US" altLang="zh-CN" sz="1400" dirty="0" smtClean="0"/>
              <a:t>the first frame</a:t>
            </a:r>
            <a:endParaRPr lang="zh-CN" altLang="en-US" sz="1400" dirty="0"/>
          </a:p>
        </p:txBody>
      </p:sp>
      <p:pic>
        <p:nvPicPr>
          <p:cNvPr id="99" name="图片 98"/>
          <p:cNvPicPr>
            <a:picLocks noChangeAspect="1"/>
          </p:cNvPicPr>
          <p:nvPr/>
        </p:nvPicPr>
        <p:blipFill>
          <a:blip r:embed="rId4"/>
          <a:stretch>
            <a:fillRect/>
          </a:stretch>
        </p:blipFill>
        <p:spPr>
          <a:xfrm>
            <a:off x="2094932" y="2335772"/>
            <a:ext cx="879866" cy="1165260"/>
          </a:xfrm>
          <a:prstGeom prst="rect">
            <a:avLst/>
          </a:prstGeom>
        </p:spPr>
      </p:pic>
      <p:pic>
        <p:nvPicPr>
          <p:cNvPr id="100" name="图片 99"/>
          <p:cNvPicPr>
            <a:picLocks noChangeAspect="1"/>
          </p:cNvPicPr>
          <p:nvPr/>
        </p:nvPicPr>
        <p:blipFill>
          <a:blip r:embed="rId5"/>
          <a:stretch>
            <a:fillRect/>
          </a:stretch>
        </p:blipFill>
        <p:spPr>
          <a:xfrm>
            <a:off x="2706320" y="3704425"/>
            <a:ext cx="887793" cy="1173187"/>
          </a:xfrm>
          <a:prstGeom prst="rect">
            <a:avLst/>
          </a:prstGeom>
        </p:spPr>
      </p:pic>
      <p:pic>
        <p:nvPicPr>
          <p:cNvPr id="101" name="图片 100"/>
          <p:cNvPicPr>
            <a:picLocks noChangeAspect="1"/>
          </p:cNvPicPr>
          <p:nvPr/>
        </p:nvPicPr>
        <p:blipFill>
          <a:blip r:embed="rId6"/>
          <a:stretch>
            <a:fillRect/>
          </a:stretch>
        </p:blipFill>
        <p:spPr>
          <a:xfrm>
            <a:off x="1459614" y="3704425"/>
            <a:ext cx="887793" cy="1173187"/>
          </a:xfrm>
          <a:prstGeom prst="rect">
            <a:avLst/>
          </a:prstGeom>
        </p:spPr>
      </p:pic>
      <p:pic>
        <p:nvPicPr>
          <p:cNvPr id="102" name="图片 101"/>
          <p:cNvPicPr>
            <a:picLocks noChangeAspect="1"/>
          </p:cNvPicPr>
          <p:nvPr/>
        </p:nvPicPr>
        <p:blipFill>
          <a:blip r:embed="rId7"/>
          <a:stretch>
            <a:fillRect/>
          </a:stretch>
        </p:blipFill>
        <p:spPr>
          <a:xfrm>
            <a:off x="2723087" y="5105828"/>
            <a:ext cx="887793" cy="1173187"/>
          </a:xfrm>
          <a:prstGeom prst="rect">
            <a:avLst/>
          </a:prstGeom>
        </p:spPr>
      </p:pic>
      <p:sp>
        <p:nvSpPr>
          <p:cNvPr id="103" name="乘号 102"/>
          <p:cNvSpPr/>
          <p:nvPr/>
        </p:nvSpPr>
        <p:spPr>
          <a:xfrm>
            <a:off x="2431432" y="4183068"/>
            <a:ext cx="215371" cy="215900"/>
          </a:xfrm>
          <a:prstGeom prst="mathMultiply">
            <a:avLst>
              <a:gd name="adj1" fmla="val 11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下箭头 103"/>
          <p:cNvSpPr/>
          <p:nvPr/>
        </p:nvSpPr>
        <p:spPr>
          <a:xfrm>
            <a:off x="2488582" y="351532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下箭头 104"/>
          <p:cNvSpPr/>
          <p:nvPr/>
        </p:nvSpPr>
        <p:spPr>
          <a:xfrm>
            <a:off x="3137774" y="491571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右箭头 105"/>
          <p:cNvSpPr/>
          <p:nvPr/>
        </p:nvSpPr>
        <p:spPr>
          <a:xfrm>
            <a:off x="3966061" y="4081366"/>
            <a:ext cx="434466" cy="201074"/>
          </a:xfrm>
          <a:prstGeom prst="rightArrow">
            <a:avLst>
              <a:gd name="adj1" fmla="val 50000"/>
              <a:gd name="adj2" fmla="val 140551"/>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7" name="文本框 106"/>
          <p:cNvSpPr txBox="1"/>
          <p:nvPr/>
        </p:nvSpPr>
        <p:spPr>
          <a:xfrm>
            <a:off x="6933579" y="2941446"/>
            <a:ext cx="1366910" cy="307777"/>
          </a:xfrm>
          <a:prstGeom prst="rect">
            <a:avLst/>
          </a:prstGeom>
          <a:noFill/>
          <a:ln w="38100">
            <a:noFill/>
          </a:ln>
        </p:spPr>
        <p:txBody>
          <a:bodyPr wrap="square" rtlCol="0">
            <a:spAutoFit/>
          </a:bodyPr>
          <a:lstStyle/>
          <a:p>
            <a:pPr algn="ctr"/>
            <a:r>
              <a:rPr lang="en-US" altLang="zh-CN" sz="1400" dirty="0" smtClean="0"/>
              <a:t>Video frames</a:t>
            </a:r>
            <a:endParaRPr lang="zh-CN" altLang="en-US" sz="1400" dirty="0"/>
          </a:p>
        </p:txBody>
      </p:sp>
      <p:sp>
        <p:nvSpPr>
          <p:cNvPr id="108" name="文本框 107"/>
          <p:cNvSpPr txBox="1"/>
          <p:nvPr/>
        </p:nvSpPr>
        <p:spPr>
          <a:xfrm>
            <a:off x="5016917" y="5758124"/>
            <a:ext cx="1821452" cy="307777"/>
          </a:xfrm>
          <a:prstGeom prst="rect">
            <a:avLst/>
          </a:prstGeom>
          <a:solidFill>
            <a:srgbClr val="FFC000">
              <a:alpha val="60000"/>
            </a:srgbClr>
          </a:solidFill>
          <a:ln w="28575">
            <a:solidFill>
              <a:srgbClr val="FFC000"/>
            </a:solidFill>
          </a:ln>
        </p:spPr>
        <p:txBody>
          <a:bodyPr wrap="square" rtlCol="0">
            <a:spAutoFit/>
          </a:bodyPr>
          <a:lstStyle/>
          <a:p>
            <a:pPr algn="ctr"/>
            <a:r>
              <a:rPr lang="en-US" altLang="zh-CN" sz="1400" dirty="0" smtClean="0"/>
              <a:t>Forward propagation</a:t>
            </a:r>
            <a:endParaRPr lang="zh-CN" altLang="en-US" sz="1400" dirty="0"/>
          </a:p>
        </p:txBody>
      </p:sp>
      <p:sp>
        <p:nvSpPr>
          <p:cNvPr id="109" name="文本框 108"/>
          <p:cNvSpPr txBox="1"/>
          <p:nvPr/>
        </p:nvSpPr>
        <p:spPr>
          <a:xfrm>
            <a:off x="7039487" y="5768136"/>
            <a:ext cx="1821452" cy="307777"/>
          </a:xfrm>
          <a:prstGeom prst="rect">
            <a:avLst/>
          </a:prstGeom>
          <a:solidFill>
            <a:srgbClr val="FF0000">
              <a:alpha val="60000"/>
            </a:srgbClr>
          </a:solidFill>
          <a:ln w="28575">
            <a:solidFill>
              <a:srgbClr val="FF0000"/>
            </a:solidFill>
          </a:ln>
        </p:spPr>
        <p:txBody>
          <a:bodyPr wrap="square" rtlCol="0">
            <a:spAutoFit/>
          </a:bodyPr>
          <a:lstStyle/>
          <a:p>
            <a:r>
              <a:rPr lang="en-US" altLang="zh-CN" sz="1400" dirty="0" smtClean="0"/>
              <a:t>Backward propagation</a:t>
            </a:r>
            <a:endParaRPr lang="zh-CN" altLang="en-US" sz="1400" dirty="0"/>
          </a:p>
        </p:txBody>
      </p:sp>
      <p:sp>
        <p:nvSpPr>
          <p:cNvPr id="110" name="文本框 109"/>
          <p:cNvSpPr txBox="1"/>
          <p:nvPr/>
        </p:nvSpPr>
        <p:spPr>
          <a:xfrm>
            <a:off x="6568457" y="2546112"/>
            <a:ext cx="3933481" cy="307777"/>
          </a:xfrm>
          <a:prstGeom prst="rect">
            <a:avLst/>
          </a:prstGeom>
          <a:solidFill>
            <a:srgbClr val="ED7D31">
              <a:alpha val="60000"/>
            </a:srgbClr>
          </a:solidFill>
          <a:ln w="28575">
            <a:solidFill>
              <a:schemeClr val="accent2"/>
            </a:solidFill>
          </a:ln>
        </p:spPr>
        <p:txBody>
          <a:bodyPr wrap="square" rtlCol="0">
            <a:spAutoFit/>
          </a:bodyPr>
          <a:lstStyle/>
          <a:p>
            <a:pPr algn="ctr"/>
            <a:r>
              <a:rPr lang="en-US" altLang="zh-CN" sz="1400" dirty="0" smtClean="0"/>
              <a:t>Reflectance completion</a:t>
            </a:r>
            <a:endParaRPr lang="zh-CN" altLang="en-US" sz="1400" dirty="0"/>
          </a:p>
        </p:txBody>
      </p:sp>
      <p:sp>
        <p:nvSpPr>
          <p:cNvPr id="111" name="右箭头 110"/>
          <p:cNvSpPr/>
          <p:nvPr/>
        </p:nvSpPr>
        <p:spPr>
          <a:xfrm>
            <a:off x="5010842"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 name="右箭头 111"/>
          <p:cNvSpPr/>
          <p:nvPr/>
        </p:nvSpPr>
        <p:spPr>
          <a:xfrm rot="5400000">
            <a:off x="6357085" y="3031373"/>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右箭头 112"/>
          <p:cNvSpPr/>
          <p:nvPr/>
        </p:nvSpPr>
        <p:spPr>
          <a:xfrm rot="10800000">
            <a:off x="5643014"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右箭头 113"/>
          <p:cNvSpPr/>
          <p:nvPr/>
        </p:nvSpPr>
        <p:spPr>
          <a:xfrm>
            <a:off x="6325870"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5" name="右箭头 114"/>
          <p:cNvSpPr/>
          <p:nvPr/>
        </p:nvSpPr>
        <p:spPr>
          <a:xfrm rot="5400000">
            <a:off x="8289213" y="302736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6" name="右箭头 115"/>
          <p:cNvSpPr/>
          <p:nvPr/>
        </p:nvSpPr>
        <p:spPr>
          <a:xfrm rot="10800000">
            <a:off x="730988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右箭头 116"/>
          <p:cNvSpPr/>
          <p:nvPr/>
        </p:nvSpPr>
        <p:spPr>
          <a:xfrm>
            <a:off x="7992745"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8" name="右箭头 117"/>
          <p:cNvSpPr/>
          <p:nvPr/>
        </p:nvSpPr>
        <p:spPr>
          <a:xfrm rot="5400000">
            <a:off x="10260888" y="303371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右箭头 118"/>
          <p:cNvSpPr/>
          <p:nvPr/>
        </p:nvSpPr>
        <p:spPr>
          <a:xfrm rot="10800000">
            <a:off x="934442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矩形 52"/>
          <p:cNvSpPr/>
          <p:nvPr/>
        </p:nvSpPr>
        <p:spPr>
          <a:xfrm>
            <a:off x="1308149" y="2324729"/>
            <a:ext cx="2414649" cy="3966603"/>
          </a:xfrm>
          <a:prstGeom prst="rect">
            <a:avLst/>
          </a:prstGeom>
          <a:solidFill>
            <a:srgbClr val="FFFFFF">
              <a:alpha val="69804"/>
            </a:srgbClr>
          </a:solidFill>
          <a:ln>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矩形 63"/>
          <p:cNvSpPr/>
          <p:nvPr/>
        </p:nvSpPr>
        <p:spPr>
          <a:xfrm>
            <a:off x="4680448" y="5260611"/>
            <a:ext cx="6071816" cy="1018404"/>
          </a:xfrm>
          <a:prstGeom prst="rect">
            <a:avLst/>
          </a:prstGeom>
          <a:solidFill>
            <a:srgbClr val="FFFFFF">
              <a:alpha val="69804"/>
            </a:srgbClr>
          </a:solidFill>
          <a:ln>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6327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Completion</a:t>
            </a:r>
            <a:endParaRPr lang="en-US" dirty="0">
              <a:solidFill>
                <a:schemeClr val="bg1"/>
              </a:solidFill>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7"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502" y="1825627"/>
            <a:ext cx="3096783" cy="4129044"/>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1502" y="1825626"/>
            <a:ext cx="3096783" cy="41290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1501" y="1825625"/>
            <a:ext cx="3096783" cy="4129044"/>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1501" y="1825625"/>
            <a:ext cx="3096783" cy="4129044"/>
          </a:xfrm>
          <a:prstGeom prst="rect">
            <a:avLst/>
          </a:prstGeom>
        </p:spPr>
      </p:pic>
      <p:sp>
        <p:nvSpPr>
          <p:cNvPr id="21" name="内容占位符 2"/>
          <p:cNvSpPr>
            <a:spLocks noGrp="1"/>
          </p:cNvSpPr>
          <p:nvPr>
            <p:ph idx="1"/>
          </p:nvPr>
        </p:nvSpPr>
        <p:spPr>
          <a:xfrm>
            <a:off x="838200" y="1825625"/>
            <a:ext cx="10515600" cy="4255861"/>
          </a:xfrm>
        </p:spPr>
        <p:txBody>
          <a:bodyPr/>
          <a:lstStyle/>
          <a:p>
            <a:r>
              <a:rPr lang="en-US" sz="2400" dirty="0" smtClean="0"/>
              <a:t>Stop when blank area grows to certain size</a:t>
            </a:r>
          </a:p>
          <a:p>
            <a:r>
              <a:rPr lang="en-US" sz="2400" dirty="0" smtClean="0"/>
              <a:t>Solve pixels in </a:t>
            </a:r>
            <a:r>
              <a:rPr lang="en-US" sz="2400" dirty="0" smtClean="0">
                <a:solidFill>
                  <a:srgbClr val="FF0000"/>
                </a:solidFill>
              </a:rPr>
              <a:t>red</a:t>
            </a:r>
          </a:p>
          <a:p>
            <a:r>
              <a:rPr lang="en-US" sz="2400" dirty="0" smtClean="0"/>
              <a:t>Gather </a:t>
            </a:r>
            <a:r>
              <a:rPr lang="en-US" altLang="zh-CN" sz="2400" dirty="0" smtClean="0"/>
              <a:t>coherent </a:t>
            </a:r>
            <a:r>
              <a:rPr lang="en-US" sz="2400" dirty="0" smtClean="0"/>
              <a:t>constraints from </a:t>
            </a:r>
            <a:r>
              <a:rPr lang="en-US" sz="2400" dirty="0" smtClean="0">
                <a:solidFill>
                  <a:srgbClr val="00CC99"/>
                </a:solidFill>
              </a:rPr>
              <a:t>cyan</a:t>
            </a:r>
          </a:p>
          <a:p>
            <a:r>
              <a:rPr lang="en-US" sz="2400" dirty="0" smtClean="0"/>
              <a:t>Blend with Poisson image editing</a:t>
            </a:r>
          </a:p>
          <a:p>
            <a:endParaRPr lang="en-US" sz="2400" dirty="0"/>
          </a:p>
          <a:p>
            <a:r>
              <a:rPr lang="en-US" altLang="zh-CN" sz="2400" dirty="0" smtClean="0"/>
              <a:t>Automatic scheme to reinitialize propagation</a:t>
            </a:r>
          </a:p>
          <a:p>
            <a:pPr marL="0" indent="0">
              <a:buNone/>
            </a:pPr>
            <a:r>
              <a:rPr lang="en-US" altLang="zh-CN" sz="2400" dirty="0"/>
              <a:t> </a:t>
            </a:r>
            <a:r>
              <a:rPr lang="en-US" altLang="zh-CN" sz="2400" dirty="0" smtClean="0"/>
              <a:t>   while keeping coherence</a:t>
            </a:r>
          </a:p>
          <a:p>
            <a:r>
              <a:rPr lang="en-US" sz="2400" dirty="0" smtClean="0"/>
              <a:t>Hand</a:t>
            </a:r>
            <a:r>
              <a:rPr lang="en-US" altLang="zh-CN" sz="2400" dirty="0" smtClean="0"/>
              <a:t>le</a:t>
            </a:r>
            <a:r>
              <a:rPr lang="en-US" sz="2400" dirty="0" smtClean="0"/>
              <a:t> occluded and un-occluded area</a:t>
            </a:r>
            <a:endParaRPr lang="en-US" sz="2400" dirty="0"/>
          </a:p>
        </p:txBody>
      </p:sp>
      <p:sp>
        <p:nvSpPr>
          <p:cNvPr id="22" name="圆角矩形 21"/>
          <p:cNvSpPr/>
          <p:nvPr/>
        </p:nvSpPr>
        <p:spPr>
          <a:xfrm>
            <a:off x="650882" y="3875314"/>
            <a:ext cx="6794947" cy="1872343"/>
          </a:xfrm>
          <a:prstGeom prst="roundRect">
            <a:avLst>
              <a:gd name="adj" fmla="val 144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2176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500"/>
                                        <p:tgtEl>
                                          <p:spTgt spid="21">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xEl>
                                              <p:pRg st="6" end="6"/>
                                            </p:txEl>
                                          </p:spTgt>
                                        </p:tgtEl>
                                        <p:attrNameLst>
                                          <p:attrName>style.visibility</p:attrName>
                                        </p:attrNameLst>
                                      </p:cBhvr>
                                      <p:to>
                                        <p:strVal val="visible"/>
                                      </p:to>
                                    </p:set>
                                    <p:animEffect transition="in" filter="fade">
                                      <p:cBhvr>
                                        <p:cTn id="34" dur="500"/>
                                        <p:tgtEl>
                                          <p:spTgt spid="21">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Recap</a:t>
            </a:r>
            <a:endParaRPr lang="zh-CN" altLang="en-US" dirty="0">
              <a:solidFill>
                <a:schemeClr val="bg1"/>
              </a:solidFill>
            </a:endParaRPr>
          </a:p>
        </p:txBody>
      </p:sp>
      <p:sp>
        <p:nvSpPr>
          <p:cNvPr id="7" name="立方体 6"/>
          <p:cNvSpPr/>
          <p:nvPr/>
        </p:nvSpPr>
        <p:spPr>
          <a:xfrm>
            <a:off x="4986501"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立方体 7"/>
          <p:cNvSpPr/>
          <p:nvPr/>
        </p:nvSpPr>
        <p:spPr>
          <a:xfrm>
            <a:off x="5286219"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立方体 8"/>
          <p:cNvSpPr/>
          <p:nvPr/>
        </p:nvSpPr>
        <p:spPr>
          <a:xfrm>
            <a:off x="5606900"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立方体 9"/>
          <p:cNvSpPr/>
          <p:nvPr/>
        </p:nvSpPr>
        <p:spPr>
          <a:xfrm>
            <a:off x="5924476"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立方体 10"/>
          <p:cNvSpPr/>
          <p:nvPr/>
        </p:nvSpPr>
        <p:spPr>
          <a:xfrm>
            <a:off x="623689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立方体 12"/>
          <p:cNvSpPr/>
          <p:nvPr/>
        </p:nvSpPr>
        <p:spPr>
          <a:xfrm>
            <a:off x="656845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4" name="立方体 13"/>
          <p:cNvSpPr/>
          <p:nvPr/>
        </p:nvSpPr>
        <p:spPr>
          <a:xfrm>
            <a:off x="6892455"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立方体 14"/>
          <p:cNvSpPr/>
          <p:nvPr/>
        </p:nvSpPr>
        <p:spPr>
          <a:xfrm>
            <a:off x="720701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立方体 19"/>
          <p:cNvSpPr/>
          <p:nvPr/>
        </p:nvSpPr>
        <p:spPr>
          <a:xfrm>
            <a:off x="753355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立方体 20"/>
          <p:cNvSpPr/>
          <p:nvPr/>
        </p:nvSpPr>
        <p:spPr>
          <a:xfrm>
            <a:off x="7867960"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立方体 21"/>
          <p:cNvSpPr/>
          <p:nvPr/>
        </p:nvSpPr>
        <p:spPr>
          <a:xfrm>
            <a:off x="8197762"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立方体 22"/>
          <p:cNvSpPr/>
          <p:nvPr/>
        </p:nvSpPr>
        <p:spPr>
          <a:xfrm>
            <a:off x="8530106"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立方体 23"/>
          <p:cNvSpPr/>
          <p:nvPr/>
        </p:nvSpPr>
        <p:spPr>
          <a:xfrm>
            <a:off x="8860939"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立方体 24"/>
          <p:cNvSpPr/>
          <p:nvPr/>
        </p:nvSpPr>
        <p:spPr>
          <a:xfrm>
            <a:off x="918367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立方体 25"/>
          <p:cNvSpPr/>
          <p:nvPr/>
        </p:nvSpPr>
        <p:spPr>
          <a:xfrm>
            <a:off x="9501813"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立方体 26"/>
          <p:cNvSpPr/>
          <p:nvPr/>
        </p:nvSpPr>
        <p:spPr>
          <a:xfrm>
            <a:off x="983518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文本框 31"/>
          <p:cNvSpPr txBox="1"/>
          <p:nvPr/>
        </p:nvSpPr>
        <p:spPr>
          <a:xfrm>
            <a:off x="1343473" y="1881188"/>
            <a:ext cx="2424617" cy="369332"/>
          </a:xfrm>
          <a:prstGeom prst="rect">
            <a:avLst/>
          </a:prstGeom>
          <a:noFill/>
          <a:ln w="38100">
            <a:noFill/>
          </a:ln>
        </p:spPr>
        <p:txBody>
          <a:bodyPr wrap="square" rtlCol="0">
            <a:spAutoFit/>
          </a:bodyPr>
          <a:lstStyle/>
          <a:p>
            <a:pPr algn="ctr"/>
            <a:r>
              <a:rPr lang="en-US" altLang="zh-CN" dirty="0" smtClean="0"/>
              <a:t>Reflectance Clustering</a:t>
            </a:r>
            <a:endParaRPr lang="zh-CN" altLang="en-US" dirty="0"/>
          </a:p>
        </p:txBody>
      </p:sp>
      <p:sp>
        <p:nvSpPr>
          <p:cNvPr id="33" name="文本框 32"/>
          <p:cNvSpPr txBox="1"/>
          <p:nvPr/>
        </p:nvSpPr>
        <p:spPr>
          <a:xfrm>
            <a:off x="4700959" y="1881188"/>
            <a:ext cx="6196142" cy="369332"/>
          </a:xfrm>
          <a:prstGeom prst="rect">
            <a:avLst/>
          </a:prstGeom>
          <a:noFill/>
          <a:ln w="38100">
            <a:noFill/>
          </a:ln>
        </p:spPr>
        <p:txBody>
          <a:bodyPr wrap="square" rtlCol="0">
            <a:spAutoFit/>
          </a:bodyPr>
          <a:lstStyle/>
          <a:p>
            <a:pPr algn="ctr"/>
            <a:r>
              <a:rPr lang="en-US" altLang="zh-CN" dirty="0" smtClean="0"/>
              <a:t>Reflectance Propagation</a:t>
            </a:r>
            <a:endParaRPr lang="zh-CN" altLang="en-US" dirty="0"/>
          </a:p>
        </p:txBody>
      </p:sp>
      <p:sp>
        <p:nvSpPr>
          <p:cNvPr id="34" name="圆角矩形 33"/>
          <p:cNvSpPr/>
          <p:nvPr/>
        </p:nvSpPr>
        <p:spPr>
          <a:xfrm>
            <a:off x="1171832" y="1881188"/>
            <a:ext cx="2689682" cy="448502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5" name="直接连接符 34"/>
          <p:cNvCxnSpPr/>
          <p:nvPr/>
        </p:nvCxnSpPr>
        <p:spPr>
          <a:xfrm>
            <a:off x="1171832" y="2250054"/>
            <a:ext cx="26896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4485107" y="1880722"/>
            <a:ext cx="6494142" cy="448502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7" name="直接连接符 36"/>
          <p:cNvCxnSpPr/>
          <p:nvPr/>
        </p:nvCxnSpPr>
        <p:spPr>
          <a:xfrm>
            <a:off x="4485107" y="2250054"/>
            <a:ext cx="649414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356177" y="5382440"/>
            <a:ext cx="1366910" cy="523220"/>
          </a:xfrm>
          <a:prstGeom prst="rect">
            <a:avLst/>
          </a:prstGeom>
          <a:noFill/>
          <a:ln w="38100">
            <a:noFill/>
          </a:ln>
        </p:spPr>
        <p:txBody>
          <a:bodyPr wrap="square" rtlCol="0">
            <a:spAutoFit/>
          </a:bodyPr>
          <a:lstStyle/>
          <a:p>
            <a:pPr algn="ctr"/>
            <a:r>
              <a:rPr lang="en-US" altLang="zh-CN" sz="1400" dirty="0" smtClean="0"/>
              <a:t>Clustering for</a:t>
            </a:r>
          </a:p>
          <a:p>
            <a:pPr algn="ctr"/>
            <a:r>
              <a:rPr lang="en-US" altLang="zh-CN" sz="1400" dirty="0" smtClean="0"/>
              <a:t>the first frame</a:t>
            </a:r>
            <a:endParaRPr lang="zh-CN" altLang="en-US" sz="1400" dirty="0"/>
          </a:p>
        </p:txBody>
      </p:sp>
      <p:pic>
        <p:nvPicPr>
          <p:cNvPr id="61" name="图片 60"/>
          <p:cNvPicPr>
            <a:picLocks noChangeAspect="1"/>
          </p:cNvPicPr>
          <p:nvPr/>
        </p:nvPicPr>
        <p:blipFill>
          <a:blip r:embed="rId4"/>
          <a:stretch>
            <a:fillRect/>
          </a:stretch>
        </p:blipFill>
        <p:spPr>
          <a:xfrm>
            <a:off x="2094932" y="2335772"/>
            <a:ext cx="879866" cy="1165260"/>
          </a:xfrm>
          <a:prstGeom prst="rect">
            <a:avLst/>
          </a:prstGeom>
        </p:spPr>
      </p:pic>
      <p:pic>
        <p:nvPicPr>
          <p:cNvPr id="62" name="图片 61"/>
          <p:cNvPicPr>
            <a:picLocks noChangeAspect="1"/>
          </p:cNvPicPr>
          <p:nvPr/>
        </p:nvPicPr>
        <p:blipFill>
          <a:blip r:embed="rId5"/>
          <a:stretch>
            <a:fillRect/>
          </a:stretch>
        </p:blipFill>
        <p:spPr>
          <a:xfrm>
            <a:off x="2706320" y="3704425"/>
            <a:ext cx="887793" cy="1173187"/>
          </a:xfrm>
          <a:prstGeom prst="rect">
            <a:avLst/>
          </a:prstGeom>
        </p:spPr>
      </p:pic>
      <p:pic>
        <p:nvPicPr>
          <p:cNvPr id="63" name="图片 62"/>
          <p:cNvPicPr>
            <a:picLocks noChangeAspect="1"/>
          </p:cNvPicPr>
          <p:nvPr/>
        </p:nvPicPr>
        <p:blipFill>
          <a:blip r:embed="rId6"/>
          <a:stretch>
            <a:fillRect/>
          </a:stretch>
        </p:blipFill>
        <p:spPr>
          <a:xfrm>
            <a:off x="1459614" y="3704425"/>
            <a:ext cx="887793" cy="1173187"/>
          </a:xfrm>
          <a:prstGeom prst="rect">
            <a:avLst/>
          </a:prstGeom>
        </p:spPr>
      </p:pic>
      <p:pic>
        <p:nvPicPr>
          <p:cNvPr id="1024" name="图片 1023"/>
          <p:cNvPicPr>
            <a:picLocks noChangeAspect="1"/>
          </p:cNvPicPr>
          <p:nvPr/>
        </p:nvPicPr>
        <p:blipFill>
          <a:blip r:embed="rId7"/>
          <a:stretch>
            <a:fillRect/>
          </a:stretch>
        </p:blipFill>
        <p:spPr>
          <a:xfrm>
            <a:off x="2723087" y="5105828"/>
            <a:ext cx="887793" cy="1173187"/>
          </a:xfrm>
          <a:prstGeom prst="rect">
            <a:avLst/>
          </a:prstGeom>
        </p:spPr>
      </p:pic>
      <p:sp>
        <p:nvSpPr>
          <p:cNvPr id="1025" name="乘号 1024"/>
          <p:cNvSpPr/>
          <p:nvPr/>
        </p:nvSpPr>
        <p:spPr>
          <a:xfrm>
            <a:off x="2431432" y="4183068"/>
            <a:ext cx="215371" cy="215900"/>
          </a:xfrm>
          <a:prstGeom prst="mathMultiply">
            <a:avLst>
              <a:gd name="adj1" fmla="val 11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6" name="下箭头 1025"/>
          <p:cNvSpPr/>
          <p:nvPr/>
        </p:nvSpPr>
        <p:spPr>
          <a:xfrm>
            <a:off x="2488582" y="351532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下箭头 67"/>
          <p:cNvSpPr/>
          <p:nvPr/>
        </p:nvSpPr>
        <p:spPr>
          <a:xfrm>
            <a:off x="3137774" y="491571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0" name="右箭头 1029"/>
          <p:cNvSpPr/>
          <p:nvPr/>
        </p:nvSpPr>
        <p:spPr>
          <a:xfrm>
            <a:off x="3966061" y="4081366"/>
            <a:ext cx="434466" cy="201074"/>
          </a:xfrm>
          <a:prstGeom prst="rightArrow">
            <a:avLst>
              <a:gd name="adj1" fmla="val 50000"/>
              <a:gd name="adj2" fmla="val 140551"/>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2" name="文本框 71"/>
          <p:cNvSpPr txBox="1"/>
          <p:nvPr/>
        </p:nvSpPr>
        <p:spPr>
          <a:xfrm>
            <a:off x="6933579" y="2941446"/>
            <a:ext cx="1366910" cy="307777"/>
          </a:xfrm>
          <a:prstGeom prst="rect">
            <a:avLst/>
          </a:prstGeom>
          <a:noFill/>
          <a:ln w="38100">
            <a:noFill/>
          </a:ln>
        </p:spPr>
        <p:txBody>
          <a:bodyPr wrap="square" rtlCol="0">
            <a:spAutoFit/>
          </a:bodyPr>
          <a:lstStyle/>
          <a:p>
            <a:pPr algn="ctr"/>
            <a:r>
              <a:rPr lang="en-US" altLang="zh-CN" sz="1400" dirty="0" smtClean="0"/>
              <a:t>Video frames</a:t>
            </a:r>
            <a:endParaRPr lang="zh-CN" altLang="en-US" sz="1400" dirty="0"/>
          </a:p>
        </p:txBody>
      </p:sp>
      <p:sp>
        <p:nvSpPr>
          <p:cNvPr id="80" name="文本框 79"/>
          <p:cNvSpPr txBox="1"/>
          <p:nvPr/>
        </p:nvSpPr>
        <p:spPr>
          <a:xfrm>
            <a:off x="5016917" y="5758124"/>
            <a:ext cx="1821452" cy="307777"/>
          </a:xfrm>
          <a:prstGeom prst="rect">
            <a:avLst/>
          </a:prstGeom>
          <a:solidFill>
            <a:srgbClr val="FFC000">
              <a:alpha val="60000"/>
            </a:srgbClr>
          </a:solidFill>
          <a:ln w="28575">
            <a:solidFill>
              <a:srgbClr val="FFC000"/>
            </a:solidFill>
          </a:ln>
        </p:spPr>
        <p:txBody>
          <a:bodyPr wrap="square" rtlCol="0">
            <a:spAutoFit/>
          </a:bodyPr>
          <a:lstStyle/>
          <a:p>
            <a:pPr algn="ctr"/>
            <a:r>
              <a:rPr lang="en-US" altLang="zh-CN" sz="1400" dirty="0" smtClean="0"/>
              <a:t>Forward propagation</a:t>
            </a:r>
            <a:endParaRPr lang="zh-CN" altLang="en-US" sz="1400" dirty="0"/>
          </a:p>
        </p:txBody>
      </p:sp>
      <p:sp>
        <p:nvSpPr>
          <p:cNvPr id="81" name="文本框 80"/>
          <p:cNvSpPr txBox="1"/>
          <p:nvPr/>
        </p:nvSpPr>
        <p:spPr>
          <a:xfrm>
            <a:off x="7039487" y="5768136"/>
            <a:ext cx="1821452" cy="307777"/>
          </a:xfrm>
          <a:prstGeom prst="rect">
            <a:avLst/>
          </a:prstGeom>
          <a:solidFill>
            <a:srgbClr val="FF0000">
              <a:alpha val="60000"/>
            </a:srgbClr>
          </a:solidFill>
          <a:ln w="28575">
            <a:solidFill>
              <a:srgbClr val="FF0000"/>
            </a:solidFill>
          </a:ln>
        </p:spPr>
        <p:txBody>
          <a:bodyPr wrap="square" rtlCol="0">
            <a:spAutoFit/>
          </a:bodyPr>
          <a:lstStyle/>
          <a:p>
            <a:r>
              <a:rPr lang="en-US" altLang="zh-CN" sz="1400" dirty="0" smtClean="0"/>
              <a:t>Backward propagation</a:t>
            </a:r>
            <a:endParaRPr lang="zh-CN" altLang="en-US" sz="1400" dirty="0"/>
          </a:p>
        </p:txBody>
      </p:sp>
      <p:sp>
        <p:nvSpPr>
          <p:cNvPr id="82" name="文本框 81"/>
          <p:cNvSpPr txBox="1"/>
          <p:nvPr/>
        </p:nvSpPr>
        <p:spPr>
          <a:xfrm>
            <a:off x="6568457" y="2546112"/>
            <a:ext cx="3933481" cy="307777"/>
          </a:xfrm>
          <a:prstGeom prst="rect">
            <a:avLst/>
          </a:prstGeom>
          <a:solidFill>
            <a:srgbClr val="ED7D31">
              <a:alpha val="60000"/>
            </a:srgbClr>
          </a:solidFill>
          <a:ln w="28575">
            <a:solidFill>
              <a:schemeClr val="accent2"/>
            </a:solidFill>
          </a:ln>
        </p:spPr>
        <p:txBody>
          <a:bodyPr wrap="square" rtlCol="0">
            <a:spAutoFit/>
          </a:bodyPr>
          <a:lstStyle/>
          <a:p>
            <a:pPr algn="ctr"/>
            <a:r>
              <a:rPr lang="en-US" altLang="zh-CN" sz="1400" dirty="0" smtClean="0"/>
              <a:t>Reflectance completion</a:t>
            </a:r>
            <a:endParaRPr lang="zh-CN" altLang="en-US" sz="1400" dirty="0"/>
          </a:p>
        </p:txBody>
      </p:sp>
      <p:sp>
        <p:nvSpPr>
          <p:cNvPr id="84" name="右箭头 83"/>
          <p:cNvSpPr/>
          <p:nvPr/>
        </p:nvSpPr>
        <p:spPr>
          <a:xfrm>
            <a:off x="5010842"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右箭头 84"/>
          <p:cNvSpPr/>
          <p:nvPr/>
        </p:nvSpPr>
        <p:spPr>
          <a:xfrm rot="5400000">
            <a:off x="6357085" y="3031373"/>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右箭头 85"/>
          <p:cNvSpPr/>
          <p:nvPr/>
        </p:nvSpPr>
        <p:spPr>
          <a:xfrm rot="10800000">
            <a:off x="5643014"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右箭头 86"/>
          <p:cNvSpPr/>
          <p:nvPr/>
        </p:nvSpPr>
        <p:spPr>
          <a:xfrm>
            <a:off x="6325870"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右箭头 53"/>
          <p:cNvSpPr/>
          <p:nvPr/>
        </p:nvSpPr>
        <p:spPr>
          <a:xfrm rot="5400000">
            <a:off x="8289213" y="302736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右箭头 54"/>
          <p:cNvSpPr/>
          <p:nvPr/>
        </p:nvSpPr>
        <p:spPr>
          <a:xfrm rot="10800000">
            <a:off x="730988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右箭头 55"/>
          <p:cNvSpPr/>
          <p:nvPr/>
        </p:nvSpPr>
        <p:spPr>
          <a:xfrm>
            <a:off x="7992745"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右箭头 56"/>
          <p:cNvSpPr/>
          <p:nvPr/>
        </p:nvSpPr>
        <p:spPr>
          <a:xfrm rot="5400000">
            <a:off x="10260888" y="303371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右箭头 58"/>
          <p:cNvSpPr/>
          <p:nvPr/>
        </p:nvSpPr>
        <p:spPr>
          <a:xfrm rot="10800000">
            <a:off x="934442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1"/>
    </p:custDataLst>
    <p:extLst>
      <p:ext uri="{BB962C8B-B14F-4D97-AF65-F5344CB8AC3E}">
        <p14:creationId xmlns:p14="http://schemas.microsoft.com/office/powerpoint/2010/main" val="230806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500"/>
                                        <p:tgtEl>
                                          <p:spTgt spid="6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fade">
                                      <p:cBhvr>
                                        <p:cTn id="17" dur="500"/>
                                        <p:tgtEl>
                                          <p:spTgt spid="1025"/>
                                        </p:tgtEl>
                                      </p:cBhvr>
                                    </p:animEffect>
                                  </p:childTnLst>
                                </p:cTn>
                              </p:par>
                              <p:par>
                                <p:cTn id="18" presetID="10"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nodeType="withEffect">
                                  <p:stCondLst>
                                    <p:cond delay="0"/>
                                  </p:stCondLst>
                                  <p:childTnLst>
                                    <p:set>
                                      <p:cBhvr>
                                        <p:cTn id="26" dur="1" fill="hold">
                                          <p:stCondLst>
                                            <p:cond delay="0"/>
                                          </p:stCondLst>
                                        </p:cTn>
                                        <p:tgtEl>
                                          <p:spTgt spid="1024"/>
                                        </p:tgtEl>
                                        <p:attrNameLst>
                                          <p:attrName>style.visibility</p:attrName>
                                        </p:attrNameLst>
                                      </p:cBhvr>
                                      <p:to>
                                        <p:strVal val="visible"/>
                                      </p:to>
                                    </p:set>
                                    <p:animEffect transition="in" filter="fade">
                                      <p:cBhvr>
                                        <p:cTn id="27" dur="500"/>
                                        <p:tgtEl>
                                          <p:spTgt spid="10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84"/>
                                        </p:tgtEl>
                                        <p:attrNameLst>
                                          <p:attrName>style.visibility</p:attrName>
                                        </p:attrNameLst>
                                      </p:cBhvr>
                                      <p:to>
                                        <p:strVal val="visible"/>
                                      </p:to>
                                    </p:set>
                                    <p:animEffect transition="in" filter="fade">
                                      <p:cBhvr>
                                        <p:cTn id="89" dur="500"/>
                                        <p:tgtEl>
                                          <p:spTgt spid="8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childTnLst>
                          </p:cTn>
                        </p:par>
                        <p:par>
                          <p:cTn id="93" fill="hold">
                            <p:stCondLst>
                              <p:cond delay="2500"/>
                            </p:stCondLst>
                            <p:childTnLst>
                              <p:par>
                                <p:cTn id="94" presetID="1" presetClass="emph" presetSubtype="2" fill="hold" nodeType="afterEffect">
                                  <p:stCondLst>
                                    <p:cond delay="0"/>
                                  </p:stCondLst>
                                  <p:childTnLst>
                                    <p:animClr clrSpc="rgb" dir="cw">
                                      <p:cBhvr>
                                        <p:cTn id="95" dur="500" fill="hold"/>
                                        <p:tgtEl>
                                          <p:spTgt spid="7"/>
                                        </p:tgtEl>
                                        <p:attrNameLst>
                                          <p:attrName>fillcolor</p:attrName>
                                        </p:attrNameLst>
                                      </p:cBhvr>
                                      <p:to>
                                        <a:srgbClr val="FFFF66"/>
                                      </p:to>
                                    </p:animClr>
                                    <p:set>
                                      <p:cBhvr>
                                        <p:cTn id="96" dur="500" fill="hold"/>
                                        <p:tgtEl>
                                          <p:spTgt spid="7"/>
                                        </p:tgtEl>
                                        <p:attrNameLst>
                                          <p:attrName>fill.type</p:attrName>
                                        </p:attrNameLst>
                                      </p:cBhvr>
                                      <p:to>
                                        <p:strVal val="solid"/>
                                      </p:to>
                                    </p:set>
                                    <p:set>
                                      <p:cBhvr>
                                        <p:cTn id="97" dur="500" fill="hold"/>
                                        <p:tgtEl>
                                          <p:spTgt spid="7"/>
                                        </p:tgtEl>
                                        <p:attrNameLst>
                                          <p:attrName>fill.on</p:attrName>
                                        </p:attrNameLst>
                                      </p:cBhvr>
                                      <p:to>
                                        <p:strVal val="true"/>
                                      </p:to>
                                    </p:set>
                                  </p:childTnLst>
                                </p:cTn>
                              </p:par>
                            </p:childTnLst>
                          </p:cTn>
                        </p:par>
                        <p:par>
                          <p:cTn id="98" fill="hold">
                            <p:stCondLst>
                              <p:cond delay="3000"/>
                            </p:stCondLst>
                            <p:childTnLst>
                              <p:par>
                                <p:cTn id="99" presetID="1" presetClass="emph" presetSubtype="2" fill="hold" nodeType="afterEffect">
                                  <p:stCondLst>
                                    <p:cond delay="0"/>
                                  </p:stCondLst>
                                  <p:childTnLst>
                                    <p:animClr clrSpc="rgb" dir="cw">
                                      <p:cBhvr>
                                        <p:cTn id="100" dur="500" fill="hold"/>
                                        <p:tgtEl>
                                          <p:spTgt spid="8"/>
                                        </p:tgtEl>
                                        <p:attrNameLst>
                                          <p:attrName>fillcolor</p:attrName>
                                        </p:attrNameLst>
                                      </p:cBhvr>
                                      <p:to>
                                        <a:srgbClr val="FFFF66"/>
                                      </p:to>
                                    </p:animClr>
                                    <p:set>
                                      <p:cBhvr>
                                        <p:cTn id="101" dur="500" fill="hold"/>
                                        <p:tgtEl>
                                          <p:spTgt spid="8"/>
                                        </p:tgtEl>
                                        <p:attrNameLst>
                                          <p:attrName>fill.type</p:attrName>
                                        </p:attrNameLst>
                                      </p:cBhvr>
                                      <p:to>
                                        <p:strVal val="solid"/>
                                      </p:to>
                                    </p:set>
                                    <p:set>
                                      <p:cBhvr>
                                        <p:cTn id="102" dur="500" fill="hold"/>
                                        <p:tgtEl>
                                          <p:spTgt spid="8"/>
                                        </p:tgtEl>
                                        <p:attrNameLst>
                                          <p:attrName>fill.on</p:attrName>
                                        </p:attrNameLst>
                                      </p:cBhvr>
                                      <p:to>
                                        <p:strVal val="true"/>
                                      </p:to>
                                    </p:set>
                                  </p:childTnLst>
                                </p:cTn>
                              </p:par>
                            </p:childTnLst>
                          </p:cTn>
                        </p:par>
                        <p:par>
                          <p:cTn id="103" fill="hold">
                            <p:stCondLst>
                              <p:cond delay="3500"/>
                            </p:stCondLst>
                            <p:childTnLst>
                              <p:par>
                                <p:cTn id="104" presetID="1" presetClass="emph" presetSubtype="2" fill="hold" nodeType="afterEffect">
                                  <p:stCondLst>
                                    <p:cond delay="0"/>
                                  </p:stCondLst>
                                  <p:childTnLst>
                                    <p:animClr clrSpc="rgb" dir="cw">
                                      <p:cBhvr>
                                        <p:cTn id="105" dur="500" fill="hold"/>
                                        <p:tgtEl>
                                          <p:spTgt spid="9"/>
                                        </p:tgtEl>
                                        <p:attrNameLst>
                                          <p:attrName>fillcolor</p:attrName>
                                        </p:attrNameLst>
                                      </p:cBhvr>
                                      <p:to>
                                        <a:srgbClr val="FFFF66"/>
                                      </p:to>
                                    </p:animClr>
                                    <p:set>
                                      <p:cBhvr>
                                        <p:cTn id="106" dur="500" fill="hold"/>
                                        <p:tgtEl>
                                          <p:spTgt spid="9"/>
                                        </p:tgtEl>
                                        <p:attrNameLst>
                                          <p:attrName>fill.type</p:attrName>
                                        </p:attrNameLst>
                                      </p:cBhvr>
                                      <p:to>
                                        <p:strVal val="solid"/>
                                      </p:to>
                                    </p:set>
                                    <p:set>
                                      <p:cBhvr>
                                        <p:cTn id="107" dur="500" fill="hold"/>
                                        <p:tgtEl>
                                          <p:spTgt spid="9"/>
                                        </p:tgtEl>
                                        <p:attrNameLst>
                                          <p:attrName>fill.on</p:attrName>
                                        </p:attrNameLst>
                                      </p:cBhvr>
                                      <p:to>
                                        <p:strVal val="true"/>
                                      </p:to>
                                    </p:set>
                                  </p:childTnLst>
                                </p:cTn>
                              </p:par>
                            </p:childTnLst>
                          </p:cTn>
                        </p:par>
                        <p:par>
                          <p:cTn id="108" fill="hold">
                            <p:stCondLst>
                              <p:cond delay="4000"/>
                            </p:stCondLst>
                            <p:childTnLst>
                              <p:par>
                                <p:cTn id="109" presetID="1" presetClass="emph" presetSubtype="2" fill="hold" nodeType="afterEffect">
                                  <p:stCondLst>
                                    <p:cond delay="0"/>
                                  </p:stCondLst>
                                  <p:childTnLst>
                                    <p:animClr clrSpc="rgb" dir="cw">
                                      <p:cBhvr>
                                        <p:cTn id="110" dur="500" fill="hold"/>
                                        <p:tgtEl>
                                          <p:spTgt spid="10"/>
                                        </p:tgtEl>
                                        <p:attrNameLst>
                                          <p:attrName>fillcolor</p:attrName>
                                        </p:attrNameLst>
                                      </p:cBhvr>
                                      <p:to>
                                        <a:srgbClr val="FFFF66"/>
                                      </p:to>
                                    </p:animClr>
                                    <p:set>
                                      <p:cBhvr>
                                        <p:cTn id="111" dur="500" fill="hold"/>
                                        <p:tgtEl>
                                          <p:spTgt spid="10"/>
                                        </p:tgtEl>
                                        <p:attrNameLst>
                                          <p:attrName>fill.type</p:attrName>
                                        </p:attrNameLst>
                                      </p:cBhvr>
                                      <p:to>
                                        <p:strVal val="solid"/>
                                      </p:to>
                                    </p:set>
                                    <p:set>
                                      <p:cBhvr>
                                        <p:cTn id="112" dur="500" fill="hold"/>
                                        <p:tgtEl>
                                          <p:spTgt spid="10"/>
                                        </p:tgtEl>
                                        <p:attrNameLst>
                                          <p:attrName>fill.on</p:attrName>
                                        </p:attrNameLst>
                                      </p:cBhvr>
                                      <p:to>
                                        <p:strVal val="true"/>
                                      </p:to>
                                    </p:set>
                                  </p:childTnLst>
                                </p:cTn>
                              </p:par>
                            </p:childTnLst>
                          </p:cTn>
                        </p:par>
                        <p:par>
                          <p:cTn id="113" fill="hold">
                            <p:stCondLst>
                              <p:cond delay="4500"/>
                            </p:stCondLst>
                            <p:childTnLst>
                              <p:par>
                                <p:cTn id="114" presetID="10" presetClass="entr" presetSubtype="0" fill="hold" grpId="0"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fade">
                                      <p:cBhvr>
                                        <p:cTn id="116" dur="500"/>
                                        <p:tgtEl>
                                          <p:spTgt spid="8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500"/>
                                        <p:tgtEl>
                                          <p:spTgt spid="82"/>
                                        </p:tgtEl>
                                      </p:cBhvr>
                                    </p:animEffect>
                                  </p:childTnLst>
                                </p:cTn>
                              </p:par>
                            </p:childTnLst>
                          </p:cTn>
                        </p:par>
                        <p:par>
                          <p:cTn id="120" fill="hold">
                            <p:stCondLst>
                              <p:cond delay="5000"/>
                            </p:stCondLst>
                            <p:childTnLst>
                              <p:par>
                                <p:cTn id="121" presetID="10" presetClass="entr" presetSubtype="0" fill="hold" grpId="0" nodeType="after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fade">
                                      <p:cBhvr>
                                        <p:cTn id="123" dur="500"/>
                                        <p:tgtEl>
                                          <p:spTgt spid="8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1"/>
                                        </p:tgtEl>
                                        <p:attrNameLst>
                                          <p:attrName>style.visibility</p:attrName>
                                        </p:attrNameLst>
                                      </p:cBhvr>
                                      <p:to>
                                        <p:strVal val="visible"/>
                                      </p:to>
                                    </p:set>
                                    <p:animEffect transition="in" filter="fade">
                                      <p:cBhvr>
                                        <p:cTn id="126" dur="500"/>
                                        <p:tgtEl>
                                          <p:spTgt spid="81"/>
                                        </p:tgtEl>
                                      </p:cBhvr>
                                    </p:animEffect>
                                  </p:childTnLst>
                                </p:cTn>
                              </p:par>
                            </p:childTnLst>
                          </p:cTn>
                        </p:par>
                        <p:par>
                          <p:cTn id="127" fill="hold">
                            <p:stCondLst>
                              <p:cond delay="5500"/>
                            </p:stCondLst>
                            <p:childTnLst>
                              <p:par>
                                <p:cTn id="128" presetID="1" presetClass="emph" presetSubtype="2" fill="hold" nodeType="afterEffect">
                                  <p:stCondLst>
                                    <p:cond delay="0"/>
                                  </p:stCondLst>
                                  <p:childTnLst>
                                    <p:animClr clrSpc="rgb" dir="cw">
                                      <p:cBhvr>
                                        <p:cTn id="129" dur="500" fill="hold"/>
                                        <p:tgtEl>
                                          <p:spTgt spid="10"/>
                                        </p:tgtEl>
                                        <p:attrNameLst>
                                          <p:attrName>fillcolor</p:attrName>
                                        </p:attrNameLst>
                                      </p:cBhvr>
                                      <p:to>
                                        <a:srgbClr val="D96666"/>
                                      </p:to>
                                    </p:animClr>
                                    <p:set>
                                      <p:cBhvr>
                                        <p:cTn id="130" dur="500" fill="hold"/>
                                        <p:tgtEl>
                                          <p:spTgt spid="10"/>
                                        </p:tgtEl>
                                        <p:attrNameLst>
                                          <p:attrName>fill.type</p:attrName>
                                        </p:attrNameLst>
                                      </p:cBhvr>
                                      <p:to>
                                        <p:strVal val="solid"/>
                                      </p:to>
                                    </p:set>
                                    <p:set>
                                      <p:cBhvr>
                                        <p:cTn id="131" dur="500" fill="hold"/>
                                        <p:tgtEl>
                                          <p:spTgt spid="10"/>
                                        </p:tgtEl>
                                        <p:attrNameLst>
                                          <p:attrName>fill.on</p:attrName>
                                        </p:attrNameLst>
                                      </p:cBhvr>
                                      <p:to>
                                        <p:strVal val="true"/>
                                      </p:to>
                                    </p:set>
                                  </p:childTnLst>
                                </p:cTn>
                              </p:par>
                            </p:childTnLst>
                          </p:cTn>
                        </p:par>
                        <p:par>
                          <p:cTn id="132" fill="hold">
                            <p:stCondLst>
                              <p:cond delay="6000"/>
                            </p:stCondLst>
                            <p:childTnLst>
                              <p:par>
                                <p:cTn id="133" presetID="1" presetClass="emph" presetSubtype="2" fill="hold" nodeType="afterEffect">
                                  <p:stCondLst>
                                    <p:cond delay="0"/>
                                  </p:stCondLst>
                                  <p:childTnLst>
                                    <p:animClr clrSpc="rgb" dir="cw">
                                      <p:cBhvr>
                                        <p:cTn id="134" dur="500" fill="hold"/>
                                        <p:tgtEl>
                                          <p:spTgt spid="9"/>
                                        </p:tgtEl>
                                        <p:attrNameLst>
                                          <p:attrName>fillcolor</p:attrName>
                                        </p:attrNameLst>
                                      </p:cBhvr>
                                      <p:to>
                                        <a:srgbClr val="D96666"/>
                                      </p:to>
                                    </p:animClr>
                                    <p:set>
                                      <p:cBhvr>
                                        <p:cTn id="135" dur="500" fill="hold"/>
                                        <p:tgtEl>
                                          <p:spTgt spid="9"/>
                                        </p:tgtEl>
                                        <p:attrNameLst>
                                          <p:attrName>fill.type</p:attrName>
                                        </p:attrNameLst>
                                      </p:cBhvr>
                                      <p:to>
                                        <p:strVal val="solid"/>
                                      </p:to>
                                    </p:set>
                                    <p:set>
                                      <p:cBhvr>
                                        <p:cTn id="136" dur="500" fill="hold"/>
                                        <p:tgtEl>
                                          <p:spTgt spid="9"/>
                                        </p:tgtEl>
                                        <p:attrNameLst>
                                          <p:attrName>fill.on</p:attrName>
                                        </p:attrNameLst>
                                      </p:cBhvr>
                                      <p:to>
                                        <p:strVal val="true"/>
                                      </p:to>
                                    </p:set>
                                  </p:childTnLst>
                                </p:cTn>
                              </p:par>
                            </p:childTnLst>
                          </p:cTn>
                        </p:par>
                        <p:par>
                          <p:cTn id="137" fill="hold">
                            <p:stCondLst>
                              <p:cond delay="6500"/>
                            </p:stCondLst>
                            <p:childTnLst>
                              <p:par>
                                <p:cTn id="138" presetID="1" presetClass="emph" presetSubtype="2" fill="hold" nodeType="afterEffect">
                                  <p:stCondLst>
                                    <p:cond delay="0"/>
                                  </p:stCondLst>
                                  <p:childTnLst>
                                    <p:animClr clrSpc="rgb" dir="cw">
                                      <p:cBhvr>
                                        <p:cTn id="139" dur="500" fill="hold"/>
                                        <p:tgtEl>
                                          <p:spTgt spid="8"/>
                                        </p:tgtEl>
                                        <p:attrNameLst>
                                          <p:attrName>fillcolor</p:attrName>
                                        </p:attrNameLst>
                                      </p:cBhvr>
                                      <p:to>
                                        <a:srgbClr val="D96666"/>
                                      </p:to>
                                    </p:animClr>
                                    <p:set>
                                      <p:cBhvr>
                                        <p:cTn id="140" dur="500" fill="hold"/>
                                        <p:tgtEl>
                                          <p:spTgt spid="8"/>
                                        </p:tgtEl>
                                        <p:attrNameLst>
                                          <p:attrName>fill.type</p:attrName>
                                        </p:attrNameLst>
                                      </p:cBhvr>
                                      <p:to>
                                        <p:strVal val="solid"/>
                                      </p:to>
                                    </p:set>
                                    <p:set>
                                      <p:cBhvr>
                                        <p:cTn id="141" dur="500" fill="hold"/>
                                        <p:tgtEl>
                                          <p:spTgt spid="8"/>
                                        </p:tgtEl>
                                        <p:attrNameLst>
                                          <p:attrName>fill.on</p:attrName>
                                        </p:attrNameLst>
                                      </p:cBhvr>
                                      <p:to>
                                        <p:strVal val="true"/>
                                      </p:to>
                                    </p:set>
                                  </p:childTnLst>
                                </p:cTn>
                              </p:par>
                            </p:childTnLst>
                          </p:cTn>
                        </p:par>
                        <p:par>
                          <p:cTn id="142" fill="hold">
                            <p:stCondLst>
                              <p:cond delay="7000"/>
                            </p:stCondLst>
                            <p:childTnLst>
                              <p:par>
                                <p:cTn id="143" presetID="1" presetClass="emph" presetSubtype="2" fill="hold" nodeType="afterEffect">
                                  <p:stCondLst>
                                    <p:cond delay="0"/>
                                  </p:stCondLst>
                                  <p:childTnLst>
                                    <p:animClr clrSpc="rgb" dir="cw">
                                      <p:cBhvr>
                                        <p:cTn id="144" dur="500" fill="hold"/>
                                        <p:tgtEl>
                                          <p:spTgt spid="7"/>
                                        </p:tgtEl>
                                        <p:attrNameLst>
                                          <p:attrName>fillcolor</p:attrName>
                                        </p:attrNameLst>
                                      </p:cBhvr>
                                      <p:to>
                                        <a:srgbClr val="D96666"/>
                                      </p:to>
                                    </p:animClr>
                                    <p:set>
                                      <p:cBhvr>
                                        <p:cTn id="145" dur="500" fill="hold"/>
                                        <p:tgtEl>
                                          <p:spTgt spid="7"/>
                                        </p:tgtEl>
                                        <p:attrNameLst>
                                          <p:attrName>fill.type</p:attrName>
                                        </p:attrNameLst>
                                      </p:cBhvr>
                                      <p:to>
                                        <p:strVal val="solid"/>
                                      </p:to>
                                    </p:set>
                                    <p:set>
                                      <p:cBhvr>
                                        <p:cTn id="146" dur="500" fill="hold"/>
                                        <p:tgtEl>
                                          <p:spTgt spid="7"/>
                                        </p:tgtEl>
                                        <p:attrNameLst>
                                          <p:attrName>fill.on</p:attrName>
                                        </p:attrNameLst>
                                      </p:cBhvr>
                                      <p:to>
                                        <p:strVal val="true"/>
                                      </p:to>
                                    </p:set>
                                  </p:childTnLst>
                                </p:cTn>
                              </p:par>
                            </p:childTnLst>
                          </p:cTn>
                        </p:par>
                        <p:par>
                          <p:cTn id="147" fill="hold">
                            <p:stCondLst>
                              <p:cond delay="7500"/>
                            </p:stCondLst>
                            <p:childTnLst>
                              <p:par>
                                <p:cTn id="148" presetID="10" presetClass="entr" presetSubtype="0" fill="hold" grpId="0" nodeType="after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500"/>
                                        <p:tgtEl>
                                          <p:spTgt spid="87"/>
                                        </p:tgtEl>
                                      </p:cBhvr>
                                    </p:animEffect>
                                  </p:childTnLst>
                                </p:cTn>
                              </p:par>
                            </p:childTnLst>
                          </p:cTn>
                        </p:par>
                        <p:par>
                          <p:cTn id="151" fill="hold">
                            <p:stCondLst>
                              <p:cond delay="8000"/>
                            </p:stCondLst>
                            <p:childTnLst>
                              <p:par>
                                <p:cTn id="152" presetID="1" presetClass="emph" presetSubtype="2" fill="hold" nodeType="afterEffect">
                                  <p:stCondLst>
                                    <p:cond delay="0"/>
                                  </p:stCondLst>
                                  <p:childTnLst>
                                    <p:animClr clrSpc="rgb" dir="cw">
                                      <p:cBhvr>
                                        <p:cTn id="153" dur="500" fill="hold"/>
                                        <p:tgtEl>
                                          <p:spTgt spid="11"/>
                                        </p:tgtEl>
                                        <p:attrNameLst>
                                          <p:attrName>fillcolor</p:attrName>
                                        </p:attrNameLst>
                                      </p:cBhvr>
                                      <p:to>
                                        <a:srgbClr val="FFFF66"/>
                                      </p:to>
                                    </p:animClr>
                                    <p:set>
                                      <p:cBhvr>
                                        <p:cTn id="154" dur="500" fill="hold"/>
                                        <p:tgtEl>
                                          <p:spTgt spid="11"/>
                                        </p:tgtEl>
                                        <p:attrNameLst>
                                          <p:attrName>fill.type</p:attrName>
                                        </p:attrNameLst>
                                      </p:cBhvr>
                                      <p:to>
                                        <p:strVal val="solid"/>
                                      </p:to>
                                    </p:set>
                                    <p:set>
                                      <p:cBhvr>
                                        <p:cTn id="155" dur="500" fill="hold"/>
                                        <p:tgtEl>
                                          <p:spTgt spid="11"/>
                                        </p:tgtEl>
                                        <p:attrNameLst>
                                          <p:attrName>fill.on</p:attrName>
                                        </p:attrNameLst>
                                      </p:cBhvr>
                                      <p:to>
                                        <p:strVal val="true"/>
                                      </p:to>
                                    </p:set>
                                  </p:childTnLst>
                                </p:cTn>
                              </p:par>
                            </p:childTnLst>
                          </p:cTn>
                        </p:par>
                        <p:par>
                          <p:cTn id="156" fill="hold">
                            <p:stCondLst>
                              <p:cond delay="8500"/>
                            </p:stCondLst>
                            <p:childTnLst>
                              <p:par>
                                <p:cTn id="157" presetID="1" presetClass="emph" presetSubtype="2" fill="hold" nodeType="afterEffect">
                                  <p:stCondLst>
                                    <p:cond delay="0"/>
                                  </p:stCondLst>
                                  <p:childTnLst>
                                    <p:animClr clrSpc="rgb" dir="cw">
                                      <p:cBhvr>
                                        <p:cTn id="158" dur="500" fill="hold"/>
                                        <p:tgtEl>
                                          <p:spTgt spid="13"/>
                                        </p:tgtEl>
                                        <p:attrNameLst>
                                          <p:attrName>fillcolor</p:attrName>
                                        </p:attrNameLst>
                                      </p:cBhvr>
                                      <p:to>
                                        <a:srgbClr val="FFFF66"/>
                                      </p:to>
                                    </p:animClr>
                                    <p:set>
                                      <p:cBhvr>
                                        <p:cTn id="159" dur="500" fill="hold"/>
                                        <p:tgtEl>
                                          <p:spTgt spid="13"/>
                                        </p:tgtEl>
                                        <p:attrNameLst>
                                          <p:attrName>fill.type</p:attrName>
                                        </p:attrNameLst>
                                      </p:cBhvr>
                                      <p:to>
                                        <p:strVal val="solid"/>
                                      </p:to>
                                    </p:set>
                                    <p:set>
                                      <p:cBhvr>
                                        <p:cTn id="160" dur="500" fill="hold"/>
                                        <p:tgtEl>
                                          <p:spTgt spid="13"/>
                                        </p:tgtEl>
                                        <p:attrNameLst>
                                          <p:attrName>fill.on</p:attrName>
                                        </p:attrNameLst>
                                      </p:cBhvr>
                                      <p:to>
                                        <p:strVal val="true"/>
                                      </p:to>
                                    </p:set>
                                  </p:childTnLst>
                                </p:cTn>
                              </p:par>
                            </p:childTnLst>
                          </p:cTn>
                        </p:par>
                        <p:par>
                          <p:cTn id="161" fill="hold">
                            <p:stCondLst>
                              <p:cond delay="9000"/>
                            </p:stCondLst>
                            <p:childTnLst>
                              <p:par>
                                <p:cTn id="162" presetID="1" presetClass="emph" presetSubtype="2" fill="hold" nodeType="afterEffect">
                                  <p:stCondLst>
                                    <p:cond delay="0"/>
                                  </p:stCondLst>
                                  <p:childTnLst>
                                    <p:animClr clrSpc="rgb" dir="cw">
                                      <p:cBhvr>
                                        <p:cTn id="163" dur="500" fill="hold"/>
                                        <p:tgtEl>
                                          <p:spTgt spid="14"/>
                                        </p:tgtEl>
                                        <p:attrNameLst>
                                          <p:attrName>fillcolor</p:attrName>
                                        </p:attrNameLst>
                                      </p:cBhvr>
                                      <p:to>
                                        <a:srgbClr val="FFFF66"/>
                                      </p:to>
                                    </p:animClr>
                                    <p:set>
                                      <p:cBhvr>
                                        <p:cTn id="164" dur="500" fill="hold"/>
                                        <p:tgtEl>
                                          <p:spTgt spid="14"/>
                                        </p:tgtEl>
                                        <p:attrNameLst>
                                          <p:attrName>fill.type</p:attrName>
                                        </p:attrNameLst>
                                      </p:cBhvr>
                                      <p:to>
                                        <p:strVal val="solid"/>
                                      </p:to>
                                    </p:set>
                                    <p:set>
                                      <p:cBhvr>
                                        <p:cTn id="165" dur="500" fill="hold"/>
                                        <p:tgtEl>
                                          <p:spTgt spid="14"/>
                                        </p:tgtEl>
                                        <p:attrNameLst>
                                          <p:attrName>fill.on</p:attrName>
                                        </p:attrNameLst>
                                      </p:cBhvr>
                                      <p:to>
                                        <p:strVal val="true"/>
                                      </p:to>
                                    </p:set>
                                  </p:childTnLst>
                                </p:cTn>
                              </p:par>
                            </p:childTnLst>
                          </p:cTn>
                        </p:par>
                        <p:par>
                          <p:cTn id="166" fill="hold">
                            <p:stCondLst>
                              <p:cond delay="9500"/>
                            </p:stCondLst>
                            <p:childTnLst>
                              <p:par>
                                <p:cTn id="167" presetID="1" presetClass="emph" presetSubtype="2" fill="hold" nodeType="afterEffect">
                                  <p:stCondLst>
                                    <p:cond delay="0"/>
                                  </p:stCondLst>
                                  <p:childTnLst>
                                    <p:animClr clrSpc="rgb" dir="cw">
                                      <p:cBhvr>
                                        <p:cTn id="168" dur="500" fill="hold"/>
                                        <p:tgtEl>
                                          <p:spTgt spid="15"/>
                                        </p:tgtEl>
                                        <p:attrNameLst>
                                          <p:attrName>fillcolor</p:attrName>
                                        </p:attrNameLst>
                                      </p:cBhvr>
                                      <p:to>
                                        <a:srgbClr val="FFFF66"/>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childTnLst>
                          </p:cTn>
                        </p:par>
                        <p:par>
                          <p:cTn id="171" fill="hold">
                            <p:stCondLst>
                              <p:cond delay="10000"/>
                            </p:stCondLst>
                            <p:childTnLst>
                              <p:par>
                                <p:cTn id="172" presetID="1" presetClass="emph" presetSubtype="2" fill="hold" nodeType="afterEffect">
                                  <p:stCondLst>
                                    <p:cond delay="0"/>
                                  </p:stCondLst>
                                  <p:childTnLst>
                                    <p:animClr clrSpc="rgb" dir="cw">
                                      <p:cBhvr>
                                        <p:cTn id="173" dur="500" fill="hold"/>
                                        <p:tgtEl>
                                          <p:spTgt spid="20"/>
                                        </p:tgtEl>
                                        <p:attrNameLst>
                                          <p:attrName>fillcolor</p:attrName>
                                        </p:attrNameLst>
                                      </p:cBhvr>
                                      <p:to>
                                        <a:srgbClr val="FFFF66"/>
                                      </p:to>
                                    </p:animClr>
                                    <p:set>
                                      <p:cBhvr>
                                        <p:cTn id="174" dur="500" fill="hold"/>
                                        <p:tgtEl>
                                          <p:spTgt spid="20"/>
                                        </p:tgtEl>
                                        <p:attrNameLst>
                                          <p:attrName>fill.type</p:attrName>
                                        </p:attrNameLst>
                                      </p:cBhvr>
                                      <p:to>
                                        <p:strVal val="solid"/>
                                      </p:to>
                                    </p:set>
                                    <p:set>
                                      <p:cBhvr>
                                        <p:cTn id="175" dur="500" fill="hold"/>
                                        <p:tgtEl>
                                          <p:spTgt spid="20"/>
                                        </p:tgtEl>
                                        <p:attrNameLst>
                                          <p:attrName>fill.on</p:attrName>
                                        </p:attrNameLst>
                                      </p:cBhvr>
                                      <p:to>
                                        <p:strVal val="true"/>
                                      </p:to>
                                    </p:set>
                                  </p:childTnLst>
                                </p:cTn>
                              </p:par>
                            </p:childTnLst>
                          </p:cTn>
                        </p:par>
                        <p:par>
                          <p:cTn id="176" fill="hold">
                            <p:stCondLst>
                              <p:cond delay="10500"/>
                            </p:stCondLst>
                            <p:childTnLst>
                              <p:par>
                                <p:cTn id="177" presetID="1" presetClass="emph" presetSubtype="2" fill="hold" nodeType="afterEffect">
                                  <p:stCondLst>
                                    <p:cond delay="0"/>
                                  </p:stCondLst>
                                  <p:childTnLst>
                                    <p:animClr clrSpc="rgb" dir="cw">
                                      <p:cBhvr>
                                        <p:cTn id="178" dur="500" fill="hold"/>
                                        <p:tgtEl>
                                          <p:spTgt spid="21"/>
                                        </p:tgtEl>
                                        <p:attrNameLst>
                                          <p:attrName>fillcolor</p:attrName>
                                        </p:attrNameLst>
                                      </p:cBhvr>
                                      <p:to>
                                        <a:srgbClr val="FFFF66"/>
                                      </p:to>
                                    </p:animClr>
                                    <p:set>
                                      <p:cBhvr>
                                        <p:cTn id="179" dur="500" fill="hold"/>
                                        <p:tgtEl>
                                          <p:spTgt spid="21"/>
                                        </p:tgtEl>
                                        <p:attrNameLst>
                                          <p:attrName>fill.type</p:attrName>
                                        </p:attrNameLst>
                                      </p:cBhvr>
                                      <p:to>
                                        <p:strVal val="solid"/>
                                      </p:to>
                                    </p:set>
                                    <p:set>
                                      <p:cBhvr>
                                        <p:cTn id="180" dur="500" fill="hold"/>
                                        <p:tgtEl>
                                          <p:spTgt spid="21"/>
                                        </p:tgtEl>
                                        <p:attrNameLst>
                                          <p:attrName>fill.on</p:attrName>
                                        </p:attrNameLst>
                                      </p:cBhvr>
                                      <p:to>
                                        <p:strVal val="true"/>
                                      </p:to>
                                    </p:set>
                                  </p:childTnLst>
                                </p:cTn>
                              </p:par>
                            </p:childTnLst>
                          </p:cTn>
                        </p:par>
                        <p:par>
                          <p:cTn id="181" fill="hold">
                            <p:stCondLst>
                              <p:cond delay="11000"/>
                            </p:stCondLst>
                            <p:childTnLst>
                              <p:par>
                                <p:cTn id="182" presetID="10" presetClass="entr" presetSubtype="0" fill="hold" grpId="0" nodeType="after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fade">
                                      <p:cBhvr>
                                        <p:cTn id="184" dur="500"/>
                                        <p:tgtEl>
                                          <p:spTgt spid="54"/>
                                        </p:tgtEl>
                                      </p:cBhvr>
                                    </p:animEffect>
                                  </p:childTnLst>
                                </p:cTn>
                              </p:par>
                            </p:childTnLst>
                          </p:cTn>
                        </p:par>
                        <p:par>
                          <p:cTn id="185" fill="hold">
                            <p:stCondLst>
                              <p:cond delay="11500"/>
                            </p:stCondLst>
                            <p:childTnLst>
                              <p:par>
                                <p:cTn id="186" presetID="10" presetClass="entr" presetSubtype="0" fill="hold" grpId="0" nodeType="afterEffect">
                                  <p:stCondLst>
                                    <p:cond delay="0"/>
                                  </p:stCondLst>
                                  <p:childTnLst>
                                    <p:set>
                                      <p:cBhvr>
                                        <p:cTn id="187" dur="1" fill="hold">
                                          <p:stCondLst>
                                            <p:cond delay="0"/>
                                          </p:stCondLst>
                                        </p:cTn>
                                        <p:tgtEl>
                                          <p:spTgt spid="55"/>
                                        </p:tgtEl>
                                        <p:attrNameLst>
                                          <p:attrName>style.visibility</p:attrName>
                                        </p:attrNameLst>
                                      </p:cBhvr>
                                      <p:to>
                                        <p:strVal val="visible"/>
                                      </p:to>
                                    </p:set>
                                    <p:animEffect transition="in" filter="fade">
                                      <p:cBhvr>
                                        <p:cTn id="188" dur="500"/>
                                        <p:tgtEl>
                                          <p:spTgt spid="55"/>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fade">
                                      <p:cBhvr>
                                        <p:cTn id="191" dur="500"/>
                                        <p:tgtEl>
                                          <p:spTgt spid="56"/>
                                        </p:tgtEl>
                                      </p:cBhvr>
                                    </p:animEffect>
                                  </p:childTnLst>
                                </p:cTn>
                              </p:par>
                            </p:childTnLst>
                          </p:cTn>
                        </p:par>
                        <p:par>
                          <p:cTn id="192" fill="hold">
                            <p:stCondLst>
                              <p:cond delay="12000"/>
                            </p:stCondLst>
                            <p:childTnLst>
                              <p:par>
                                <p:cTn id="193" presetID="1" presetClass="emph" presetSubtype="2" fill="hold" nodeType="afterEffect">
                                  <p:stCondLst>
                                    <p:cond delay="0"/>
                                  </p:stCondLst>
                                  <p:childTnLst>
                                    <p:animClr clrSpc="rgb" dir="cw">
                                      <p:cBhvr>
                                        <p:cTn id="194" dur="500" fill="hold"/>
                                        <p:tgtEl>
                                          <p:spTgt spid="21"/>
                                        </p:tgtEl>
                                        <p:attrNameLst>
                                          <p:attrName>fillcolor</p:attrName>
                                        </p:attrNameLst>
                                      </p:cBhvr>
                                      <p:to>
                                        <a:srgbClr val="D96666"/>
                                      </p:to>
                                    </p:animClr>
                                    <p:set>
                                      <p:cBhvr>
                                        <p:cTn id="195" dur="500" fill="hold"/>
                                        <p:tgtEl>
                                          <p:spTgt spid="21"/>
                                        </p:tgtEl>
                                        <p:attrNameLst>
                                          <p:attrName>fill.type</p:attrName>
                                        </p:attrNameLst>
                                      </p:cBhvr>
                                      <p:to>
                                        <p:strVal val="solid"/>
                                      </p:to>
                                    </p:set>
                                    <p:set>
                                      <p:cBhvr>
                                        <p:cTn id="196" dur="500" fill="hold"/>
                                        <p:tgtEl>
                                          <p:spTgt spid="21"/>
                                        </p:tgtEl>
                                        <p:attrNameLst>
                                          <p:attrName>fill.on</p:attrName>
                                        </p:attrNameLst>
                                      </p:cBhvr>
                                      <p:to>
                                        <p:strVal val="true"/>
                                      </p:to>
                                    </p:set>
                                  </p:childTnLst>
                                </p:cTn>
                              </p:par>
                              <p:par>
                                <p:cTn id="197" presetID="1" presetClass="emph" presetSubtype="2" fill="hold" nodeType="withEffect">
                                  <p:stCondLst>
                                    <p:cond delay="0"/>
                                  </p:stCondLst>
                                  <p:childTnLst>
                                    <p:animClr clrSpc="rgb" dir="cw">
                                      <p:cBhvr>
                                        <p:cTn id="198" dur="500" fill="hold"/>
                                        <p:tgtEl>
                                          <p:spTgt spid="22"/>
                                        </p:tgtEl>
                                        <p:attrNameLst>
                                          <p:attrName>fillcolor</p:attrName>
                                        </p:attrNameLst>
                                      </p:cBhvr>
                                      <p:to>
                                        <a:srgbClr val="FFFF66"/>
                                      </p:to>
                                    </p:animClr>
                                    <p:set>
                                      <p:cBhvr>
                                        <p:cTn id="199" dur="500" fill="hold"/>
                                        <p:tgtEl>
                                          <p:spTgt spid="22"/>
                                        </p:tgtEl>
                                        <p:attrNameLst>
                                          <p:attrName>fill.type</p:attrName>
                                        </p:attrNameLst>
                                      </p:cBhvr>
                                      <p:to>
                                        <p:strVal val="solid"/>
                                      </p:to>
                                    </p:set>
                                    <p:set>
                                      <p:cBhvr>
                                        <p:cTn id="200" dur="500" fill="hold"/>
                                        <p:tgtEl>
                                          <p:spTgt spid="22"/>
                                        </p:tgtEl>
                                        <p:attrNameLst>
                                          <p:attrName>fill.on</p:attrName>
                                        </p:attrNameLst>
                                      </p:cBhvr>
                                      <p:to>
                                        <p:strVal val="true"/>
                                      </p:to>
                                    </p:set>
                                  </p:childTnLst>
                                </p:cTn>
                              </p:par>
                            </p:childTnLst>
                          </p:cTn>
                        </p:par>
                        <p:par>
                          <p:cTn id="201" fill="hold">
                            <p:stCondLst>
                              <p:cond delay="12500"/>
                            </p:stCondLst>
                            <p:childTnLst>
                              <p:par>
                                <p:cTn id="202" presetID="1" presetClass="emph" presetSubtype="2" fill="hold" nodeType="afterEffect">
                                  <p:stCondLst>
                                    <p:cond delay="0"/>
                                  </p:stCondLst>
                                  <p:childTnLst>
                                    <p:animClr clrSpc="rgb" dir="cw">
                                      <p:cBhvr>
                                        <p:cTn id="203" dur="500" fill="hold"/>
                                        <p:tgtEl>
                                          <p:spTgt spid="23"/>
                                        </p:tgtEl>
                                        <p:attrNameLst>
                                          <p:attrName>fillcolor</p:attrName>
                                        </p:attrNameLst>
                                      </p:cBhvr>
                                      <p:to>
                                        <a:srgbClr val="FFFF66"/>
                                      </p:to>
                                    </p:animClr>
                                    <p:set>
                                      <p:cBhvr>
                                        <p:cTn id="204" dur="500" fill="hold"/>
                                        <p:tgtEl>
                                          <p:spTgt spid="23"/>
                                        </p:tgtEl>
                                        <p:attrNameLst>
                                          <p:attrName>fill.type</p:attrName>
                                        </p:attrNameLst>
                                      </p:cBhvr>
                                      <p:to>
                                        <p:strVal val="solid"/>
                                      </p:to>
                                    </p:set>
                                    <p:set>
                                      <p:cBhvr>
                                        <p:cTn id="205" dur="500" fill="hold"/>
                                        <p:tgtEl>
                                          <p:spTgt spid="23"/>
                                        </p:tgtEl>
                                        <p:attrNameLst>
                                          <p:attrName>fill.on</p:attrName>
                                        </p:attrNameLst>
                                      </p:cBhvr>
                                      <p:to>
                                        <p:strVal val="true"/>
                                      </p:to>
                                    </p:set>
                                  </p:childTnLst>
                                </p:cTn>
                              </p:par>
                              <p:par>
                                <p:cTn id="206" presetID="1" presetClass="emph" presetSubtype="2" fill="hold" nodeType="withEffect">
                                  <p:stCondLst>
                                    <p:cond delay="0"/>
                                  </p:stCondLst>
                                  <p:childTnLst>
                                    <p:animClr clrSpc="rgb" dir="cw">
                                      <p:cBhvr>
                                        <p:cTn id="207" dur="500" fill="hold"/>
                                        <p:tgtEl>
                                          <p:spTgt spid="20"/>
                                        </p:tgtEl>
                                        <p:attrNameLst>
                                          <p:attrName>fillcolor</p:attrName>
                                        </p:attrNameLst>
                                      </p:cBhvr>
                                      <p:to>
                                        <a:srgbClr val="D96666"/>
                                      </p:to>
                                    </p:animClr>
                                    <p:set>
                                      <p:cBhvr>
                                        <p:cTn id="208" dur="500" fill="hold"/>
                                        <p:tgtEl>
                                          <p:spTgt spid="20"/>
                                        </p:tgtEl>
                                        <p:attrNameLst>
                                          <p:attrName>fill.type</p:attrName>
                                        </p:attrNameLst>
                                      </p:cBhvr>
                                      <p:to>
                                        <p:strVal val="solid"/>
                                      </p:to>
                                    </p:set>
                                    <p:set>
                                      <p:cBhvr>
                                        <p:cTn id="209" dur="500" fill="hold"/>
                                        <p:tgtEl>
                                          <p:spTgt spid="20"/>
                                        </p:tgtEl>
                                        <p:attrNameLst>
                                          <p:attrName>fill.on</p:attrName>
                                        </p:attrNameLst>
                                      </p:cBhvr>
                                      <p:to>
                                        <p:strVal val="true"/>
                                      </p:to>
                                    </p:set>
                                  </p:childTnLst>
                                </p:cTn>
                              </p:par>
                            </p:childTnLst>
                          </p:cTn>
                        </p:par>
                        <p:par>
                          <p:cTn id="210" fill="hold">
                            <p:stCondLst>
                              <p:cond delay="13000"/>
                            </p:stCondLst>
                            <p:childTnLst>
                              <p:par>
                                <p:cTn id="211" presetID="1" presetClass="emph" presetSubtype="2" fill="hold" nodeType="afterEffect">
                                  <p:stCondLst>
                                    <p:cond delay="0"/>
                                  </p:stCondLst>
                                  <p:childTnLst>
                                    <p:animClr clrSpc="rgb" dir="cw">
                                      <p:cBhvr>
                                        <p:cTn id="212" dur="500" fill="hold"/>
                                        <p:tgtEl>
                                          <p:spTgt spid="24"/>
                                        </p:tgtEl>
                                        <p:attrNameLst>
                                          <p:attrName>fillcolor</p:attrName>
                                        </p:attrNameLst>
                                      </p:cBhvr>
                                      <p:to>
                                        <a:srgbClr val="FFFF66"/>
                                      </p:to>
                                    </p:animClr>
                                    <p:set>
                                      <p:cBhvr>
                                        <p:cTn id="213" dur="500" fill="hold"/>
                                        <p:tgtEl>
                                          <p:spTgt spid="24"/>
                                        </p:tgtEl>
                                        <p:attrNameLst>
                                          <p:attrName>fill.type</p:attrName>
                                        </p:attrNameLst>
                                      </p:cBhvr>
                                      <p:to>
                                        <p:strVal val="solid"/>
                                      </p:to>
                                    </p:set>
                                    <p:set>
                                      <p:cBhvr>
                                        <p:cTn id="214" dur="500" fill="hold"/>
                                        <p:tgtEl>
                                          <p:spTgt spid="24"/>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500" fill="hold"/>
                                        <p:tgtEl>
                                          <p:spTgt spid="15"/>
                                        </p:tgtEl>
                                        <p:attrNameLst>
                                          <p:attrName>fillcolor</p:attrName>
                                        </p:attrNameLst>
                                      </p:cBhvr>
                                      <p:to>
                                        <a:srgbClr val="D96666"/>
                                      </p:to>
                                    </p:animClr>
                                    <p:set>
                                      <p:cBhvr>
                                        <p:cTn id="217" dur="500" fill="hold"/>
                                        <p:tgtEl>
                                          <p:spTgt spid="15"/>
                                        </p:tgtEl>
                                        <p:attrNameLst>
                                          <p:attrName>fill.type</p:attrName>
                                        </p:attrNameLst>
                                      </p:cBhvr>
                                      <p:to>
                                        <p:strVal val="solid"/>
                                      </p:to>
                                    </p:set>
                                    <p:set>
                                      <p:cBhvr>
                                        <p:cTn id="218" dur="500" fill="hold"/>
                                        <p:tgtEl>
                                          <p:spTgt spid="15"/>
                                        </p:tgtEl>
                                        <p:attrNameLst>
                                          <p:attrName>fill.on</p:attrName>
                                        </p:attrNameLst>
                                      </p:cBhvr>
                                      <p:to>
                                        <p:strVal val="true"/>
                                      </p:to>
                                    </p:set>
                                  </p:childTnLst>
                                </p:cTn>
                              </p:par>
                            </p:childTnLst>
                          </p:cTn>
                        </p:par>
                        <p:par>
                          <p:cTn id="219" fill="hold">
                            <p:stCondLst>
                              <p:cond delay="13500"/>
                            </p:stCondLst>
                            <p:childTnLst>
                              <p:par>
                                <p:cTn id="220" presetID="1" presetClass="emph" presetSubtype="2" fill="hold" nodeType="afterEffect">
                                  <p:stCondLst>
                                    <p:cond delay="0"/>
                                  </p:stCondLst>
                                  <p:childTnLst>
                                    <p:animClr clrSpc="rgb" dir="cw">
                                      <p:cBhvr>
                                        <p:cTn id="221" dur="500" fill="hold"/>
                                        <p:tgtEl>
                                          <p:spTgt spid="25"/>
                                        </p:tgtEl>
                                        <p:attrNameLst>
                                          <p:attrName>fillcolor</p:attrName>
                                        </p:attrNameLst>
                                      </p:cBhvr>
                                      <p:to>
                                        <a:srgbClr val="FFFF66"/>
                                      </p:to>
                                    </p:animClr>
                                    <p:set>
                                      <p:cBhvr>
                                        <p:cTn id="222" dur="500" fill="hold"/>
                                        <p:tgtEl>
                                          <p:spTgt spid="25"/>
                                        </p:tgtEl>
                                        <p:attrNameLst>
                                          <p:attrName>fill.type</p:attrName>
                                        </p:attrNameLst>
                                      </p:cBhvr>
                                      <p:to>
                                        <p:strVal val="solid"/>
                                      </p:to>
                                    </p:set>
                                    <p:set>
                                      <p:cBhvr>
                                        <p:cTn id="223" dur="500" fill="hold"/>
                                        <p:tgtEl>
                                          <p:spTgt spid="25"/>
                                        </p:tgtEl>
                                        <p:attrNameLst>
                                          <p:attrName>fill.on</p:attrName>
                                        </p:attrNameLst>
                                      </p:cBhvr>
                                      <p:to>
                                        <p:strVal val="true"/>
                                      </p:to>
                                    </p:set>
                                  </p:childTnLst>
                                </p:cTn>
                              </p:par>
                              <p:par>
                                <p:cTn id="224" presetID="1" presetClass="emph" presetSubtype="2" fill="hold" nodeType="withEffect">
                                  <p:stCondLst>
                                    <p:cond delay="0"/>
                                  </p:stCondLst>
                                  <p:childTnLst>
                                    <p:animClr clrSpc="rgb" dir="cw">
                                      <p:cBhvr>
                                        <p:cTn id="225" dur="500" fill="hold"/>
                                        <p:tgtEl>
                                          <p:spTgt spid="14"/>
                                        </p:tgtEl>
                                        <p:attrNameLst>
                                          <p:attrName>fillcolor</p:attrName>
                                        </p:attrNameLst>
                                      </p:cBhvr>
                                      <p:to>
                                        <a:srgbClr val="D96666"/>
                                      </p:to>
                                    </p:animClr>
                                    <p:set>
                                      <p:cBhvr>
                                        <p:cTn id="226" dur="500" fill="hold"/>
                                        <p:tgtEl>
                                          <p:spTgt spid="14"/>
                                        </p:tgtEl>
                                        <p:attrNameLst>
                                          <p:attrName>fill.type</p:attrName>
                                        </p:attrNameLst>
                                      </p:cBhvr>
                                      <p:to>
                                        <p:strVal val="solid"/>
                                      </p:to>
                                    </p:set>
                                    <p:set>
                                      <p:cBhvr>
                                        <p:cTn id="227" dur="500" fill="hold"/>
                                        <p:tgtEl>
                                          <p:spTgt spid="14"/>
                                        </p:tgtEl>
                                        <p:attrNameLst>
                                          <p:attrName>fill.on</p:attrName>
                                        </p:attrNameLst>
                                      </p:cBhvr>
                                      <p:to>
                                        <p:strVal val="true"/>
                                      </p:to>
                                    </p:set>
                                  </p:childTnLst>
                                </p:cTn>
                              </p:par>
                            </p:childTnLst>
                          </p:cTn>
                        </p:par>
                        <p:par>
                          <p:cTn id="228" fill="hold">
                            <p:stCondLst>
                              <p:cond delay="14000"/>
                            </p:stCondLst>
                            <p:childTnLst>
                              <p:par>
                                <p:cTn id="229" presetID="1" presetClass="emph" presetSubtype="2" fill="hold" nodeType="afterEffect">
                                  <p:stCondLst>
                                    <p:cond delay="0"/>
                                  </p:stCondLst>
                                  <p:childTnLst>
                                    <p:animClr clrSpc="rgb" dir="cw">
                                      <p:cBhvr>
                                        <p:cTn id="230" dur="500" fill="hold"/>
                                        <p:tgtEl>
                                          <p:spTgt spid="26"/>
                                        </p:tgtEl>
                                        <p:attrNameLst>
                                          <p:attrName>fillcolor</p:attrName>
                                        </p:attrNameLst>
                                      </p:cBhvr>
                                      <p:to>
                                        <a:srgbClr val="FFFF66"/>
                                      </p:to>
                                    </p:animClr>
                                    <p:set>
                                      <p:cBhvr>
                                        <p:cTn id="231" dur="500" fill="hold"/>
                                        <p:tgtEl>
                                          <p:spTgt spid="26"/>
                                        </p:tgtEl>
                                        <p:attrNameLst>
                                          <p:attrName>fill.type</p:attrName>
                                        </p:attrNameLst>
                                      </p:cBhvr>
                                      <p:to>
                                        <p:strVal val="solid"/>
                                      </p:to>
                                    </p:set>
                                    <p:set>
                                      <p:cBhvr>
                                        <p:cTn id="232" dur="500" fill="hold"/>
                                        <p:tgtEl>
                                          <p:spTgt spid="26"/>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500" fill="hold"/>
                                        <p:tgtEl>
                                          <p:spTgt spid="13"/>
                                        </p:tgtEl>
                                        <p:attrNameLst>
                                          <p:attrName>fillcolor</p:attrName>
                                        </p:attrNameLst>
                                      </p:cBhvr>
                                      <p:to>
                                        <a:srgbClr val="D96666"/>
                                      </p:to>
                                    </p:animClr>
                                    <p:set>
                                      <p:cBhvr>
                                        <p:cTn id="235" dur="500" fill="hold"/>
                                        <p:tgtEl>
                                          <p:spTgt spid="13"/>
                                        </p:tgtEl>
                                        <p:attrNameLst>
                                          <p:attrName>fill.type</p:attrName>
                                        </p:attrNameLst>
                                      </p:cBhvr>
                                      <p:to>
                                        <p:strVal val="solid"/>
                                      </p:to>
                                    </p:set>
                                    <p:set>
                                      <p:cBhvr>
                                        <p:cTn id="236" dur="500" fill="hold"/>
                                        <p:tgtEl>
                                          <p:spTgt spid="13"/>
                                        </p:tgtEl>
                                        <p:attrNameLst>
                                          <p:attrName>fill.on</p:attrName>
                                        </p:attrNameLst>
                                      </p:cBhvr>
                                      <p:to>
                                        <p:strVal val="true"/>
                                      </p:to>
                                    </p:set>
                                  </p:childTnLst>
                                </p:cTn>
                              </p:par>
                            </p:childTnLst>
                          </p:cTn>
                        </p:par>
                        <p:par>
                          <p:cTn id="237" fill="hold">
                            <p:stCondLst>
                              <p:cond delay="14500"/>
                            </p:stCondLst>
                            <p:childTnLst>
                              <p:par>
                                <p:cTn id="238" presetID="1" presetClass="emph" presetSubtype="2" fill="hold" nodeType="afterEffect">
                                  <p:stCondLst>
                                    <p:cond delay="0"/>
                                  </p:stCondLst>
                                  <p:childTnLst>
                                    <p:animClr clrSpc="rgb" dir="cw">
                                      <p:cBhvr>
                                        <p:cTn id="239" dur="500" fill="hold"/>
                                        <p:tgtEl>
                                          <p:spTgt spid="27"/>
                                        </p:tgtEl>
                                        <p:attrNameLst>
                                          <p:attrName>fillcolor</p:attrName>
                                        </p:attrNameLst>
                                      </p:cBhvr>
                                      <p:to>
                                        <a:srgbClr val="FFFF66"/>
                                      </p:to>
                                    </p:animClr>
                                    <p:set>
                                      <p:cBhvr>
                                        <p:cTn id="240" dur="500" fill="hold"/>
                                        <p:tgtEl>
                                          <p:spTgt spid="27"/>
                                        </p:tgtEl>
                                        <p:attrNameLst>
                                          <p:attrName>fill.type</p:attrName>
                                        </p:attrNameLst>
                                      </p:cBhvr>
                                      <p:to>
                                        <p:strVal val="solid"/>
                                      </p:to>
                                    </p:set>
                                    <p:set>
                                      <p:cBhvr>
                                        <p:cTn id="241" dur="500" fill="hold"/>
                                        <p:tgtEl>
                                          <p:spTgt spid="27"/>
                                        </p:tgtEl>
                                        <p:attrNameLst>
                                          <p:attrName>fill.on</p:attrName>
                                        </p:attrNameLst>
                                      </p:cBhvr>
                                      <p:to>
                                        <p:strVal val="true"/>
                                      </p:to>
                                    </p:set>
                                  </p:childTnLst>
                                </p:cTn>
                              </p:par>
                              <p:par>
                                <p:cTn id="242" presetID="1" presetClass="emph" presetSubtype="2" fill="hold" nodeType="withEffect">
                                  <p:stCondLst>
                                    <p:cond delay="0"/>
                                  </p:stCondLst>
                                  <p:childTnLst>
                                    <p:animClr clrSpc="rgb" dir="cw">
                                      <p:cBhvr>
                                        <p:cTn id="243" dur="500" fill="hold"/>
                                        <p:tgtEl>
                                          <p:spTgt spid="11"/>
                                        </p:tgtEl>
                                        <p:attrNameLst>
                                          <p:attrName>fillcolor</p:attrName>
                                        </p:attrNameLst>
                                      </p:cBhvr>
                                      <p:to>
                                        <a:srgbClr val="D96666"/>
                                      </p:to>
                                    </p:animClr>
                                    <p:set>
                                      <p:cBhvr>
                                        <p:cTn id="244" dur="500" fill="hold"/>
                                        <p:tgtEl>
                                          <p:spTgt spid="11"/>
                                        </p:tgtEl>
                                        <p:attrNameLst>
                                          <p:attrName>fill.type</p:attrName>
                                        </p:attrNameLst>
                                      </p:cBhvr>
                                      <p:to>
                                        <p:strVal val="solid"/>
                                      </p:to>
                                    </p:set>
                                    <p:set>
                                      <p:cBhvr>
                                        <p:cTn id="245" dur="500" fill="hold"/>
                                        <p:tgtEl>
                                          <p:spTgt spid="11"/>
                                        </p:tgtEl>
                                        <p:attrNameLst>
                                          <p:attrName>fill.on</p:attrName>
                                        </p:attrNameLst>
                                      </p:cBhvr>
                                      <p:to>
                                        <p:strVal val="true"/>
                                      </p:to>
                                    </p:set>
                                  </p:childTnLst>
                                </p:cTn>
                              </p:par>
                            </p:childTnLst>
                          </p:cTn>
                        </p:par>
                        <p:par>
                          <p:cTn id="246" fill="hold">
                            <p:stCondLst>
                              <p:cond delay="15000"/>
                            </p:stCondLst>
                            <p:childTnLst>
                              <p:par>
                                <p:cTn id="247" presetID="10" presetClass="entr" presetSubtype="0" fill="hold" grpId="0" nodeType="afterEffect">
                                  <p:stCondLst>
                                    <p:cond delay="0"/>
                                  </p:stCondLst>
                                  <p:childTnLst>
                                    <p:set>
                                      <p:cBhvr>
                                        <p:cTn id="248" dur="1" fill="hold">
                                          <p:stCondLst>
                                            <p:cond delay="0"/>
                                          </p:stCondLst>
                                        </p:cTn>
                                        <p:tgtEl>
                                          <p:spTgt spid="57"/>
                                        </p:tgtEl>
                                        <p:attrNameLst>
                                          <p:attrName>style.visibility</p:attrName>
                                        </p:attrNameLst>
                                      </p:cBhvr>
                                      <p:to>
                                        <p:strVal val="visible"/>
                                      </p:to>
                                    </p:set>
                                    <p:animEffect transition="in" filter="fade">
                                      <p:cBhvr>
                                        <p:cTn id="249" dur="500"/>
                                        <p:tgtEl>
                                          <p:spTgt spid="57"/>
                                        </p:tgtEl>
                                      </p:cBhvr>
                                    </p:animEffect>
                                  </p:childTnLst>
                                </p:cTn>
                              </p:par>
                            </p:childTnLst>
                          </p:cTn>
                        </p:par>
                        <p:par>
                          <p:cTn id="250" fill="hold">
                            <p:stCondLst>
                              <p:cond delay="15500"/>
                            </p:stCondLst>
                            <p:childTnLst>
                              <p:par>
                                <p:cTn id="251" presetID="10" presetClass="entr" presetSubtype="0" fill="hold" grpId="0" nodeType="afterEffect">
                                  <p:stCondLst>
                                    <p:cond delay="0"/>
                                  </p:stCondLst>
                                  <p:childTnLst>
                                    <p:set>
                                      <p:cBhvr>
                                        <p:cTn id="252" dur="1" fill="hold">
                                          <p:stCondLst>
                                            <p:cond delay="0"/>
                                          </p:stCondLst>
                                        </p:cTn>
                                        <p:tgtEl>
                                          <p:spTgt spid="59"/>
                                        </p:tgtEl>
                                        <p:attrNameLst>
                                          <p:attrName>style.visibility</p:attrName>
                                        </p:attrNameLst>
                                      </p:cBhvr>
                                      <p:to>
                                        <p:strVal val="visible"/>
                                      </p:to>
                                    </p:set>
                                    <p:animEffect transition="in" filter="fade">
                                      <p:cBhvr>
                                        <p:cTn id="253" dur="500"/>
                                        <p:tgtEl>
                                          <p:spTgt spid="59"/>
                                        </p:tgtEl>
                                      </p:cBhvr>
                                    </p:animEffect>
                                  </p:childTnLst>
                                </p:cTn>
                              </p:par>
                            </p:childTnLst>
                          </p:cTn>
                        </p:par>
                        <p:par>
                          <p:cTn id="254" fill="hold">
                            <p:stCondLst>
                              <p:cond delay="16000"/>
                            </p:stCondLst>
                            <p:childTnLst>
                              <p:par>
                                <p:cTn id="255" presetID="1" presetClass="emph" presetSubtype="2" fill="hold" nodeType="afterEffect">
                                  <p:stCondLst>
                                    <p:cond delay="0"/>
                                  </p:stCondLst>
                                  <p:childTnLst>
                                    <p:animClr clrSpc="rgb" dir="cw">
                                      <p:cBhvr>
                                        <p:cTn id="256" dur="500" fill="hold"/>
                                        <p:tgtEl>
                                          <p:spTgt spid="27"/>
                                        </p:tgtEl>
                                        <p:attrNameLst>
                                          <p:attrName>fillcolor</p:attrName>
                                        </p:attrNameLst>
                                      </p:cBhvr>
                                      <p:to>
                                        <a:srgbClr val="D96666"/>
                                      </p:to>
                                    </p:animClr>
                                    <p:set>
                                      <p:cBhvr>
                                        <p:cTn id="257" dur="500" fill="hold"/>
                                        <p:tgtEl>
                                          <p:spTgt spid="27"/>
                                        </p:tgtEl>
                                        <p:attrNameLst>
                                          <p:attrName>fill.type</p:attrName>
                                        </p:attrNameLst>
                                      </p:cBhvr>
                                      <p:to>
                                        <p:strVal val="solid"/>
                                      </p:to>
                                    </p:set>
                                    <p:set>
                                      <p:cBhvr>
                                        <p:cTn id="258" dur="500" fill="hold"/>
                                        <p:tgtEl>
                                          <p:spTgt spid="27"/>
                                        </p:tgtEl>
                                        <p:attrNameLst>
                                          <p:attrName>fill.on</p:attrName>
                                        </p:attrNameLst>
                                      </p:cBhvr>
                                      <p:to>
                                        <p:strVal val="true"/>
                                      </p:to>
                                    </p:set>
                                  </p:childTnLst>
                                </p:cTn>
                              </p:par>
                            </p:childTnLst>
                          </p:cTn>
                        </p:par>
                        <p:par>
                          <p:cTn id="259" fill="hold">
                            <p:stCondLst>
                              <p:cond delay="16500"/>
                            </p:stCondLst>
                            <p:childTnLst>
                              <p:par>
                                <p:cTn id="260" presetID="1" presetClass="emph" presetSubtype="2" fill="hold" nodeType="afterEffect">
                                  <p:stCondLst>
                                    <p:cond delay="0"/>
                                  </p:stCondLst>
                                  <p:childTnLst>
                                    <p:animClr clrSpc="rgb" dir="cw">
                                      <p:cBhvr>
                                        <p:cTn id="261" dur="500" fill="hold"/>
                                        <p:tgtEl>
                                          <p:spTgt spid="26"/>
                                        </p:tgtEl>
                                        <p:attrNameLst>
                                          <p:attrName>fillcolor</p:attrName>
                                        </p:attrNameLst>
                                      </p:cBhvr>
                                      <p:to>
                                        <a:srgbClr val="D96666"/>
                                      </p:to>
                                    </p:animClr>
                                    <p:set>
                                      <p:cBhvr>
                                        <p:cTn id="262" dur="500" fill="hold"/>
                                        <p:tgtEl>
                                          <p:spTgt spid="26"/>
                                        </p:tgtEl>
                                        <p:attrNameLst>
                                          <p:attrName>fill.type</p:attrName>
                                        </p:attrNameLst>
                                      </p:cBhvr>
                                      <p:to>
                                        <p:strVal val="solid"/>
                                      </p:to>
                                    </p:set>
                                    <p:set>
                                      <p:cBhvr>
                                        <p:cTn id="263" dur="500" fill="hold"/>
                                        <p:tgtEl>
                                          <p:spTgt spid="26"/>
                                        </p:tgtEl>
                                        <p:attrNameLst>
                                          <p:attrName>fill.on</p:attrName>
                                        </p:attrNameLst>
                                      </p:cBhvr>
                                      <p:to>
                                        <p:strVal val="true"/>
                                      </p:to>
                                    </p:set>
                                  </p:childTnLst>
                                </p:cTn>
                              </p:par>
                            </p:childTnLst>
                          </p:cTn>
                        </p:par>
                        <p:par>
                          <p:cTn id="264" fill="hold">
                            <p:stCondLst>
                              <p:cond delay="17000"/>
                            </p:stCondLst>
                            <p:childTnLst>
                              <p:par>
                                <p:cTn id="265" presetID="1" presetClass="emph" presetSubtype="2" fill="hold" nodeType="afterEffect">
                                  <p:stCondLst>
                                    <p:cond delay="0"/>
                                  </p:stCondLst>
                                  <p:childTnLst>
                                    <p:animClr clrSpc="rgb" dir="cw">
                                      <p:cBhvr>
                                        <p:cTn id="266" dur="500" fill="hold"/>
                                        <p:tgtEl>
                                          <p:spTgt spid="25"/>
                                        </p:tgtEl>
                                        <p:attrNameLst>
                                          <p:attrName>fillcolor</p:attrName>
                                        </p:attrNameLst>
                                      </p:cBhvr>
                                      <p:to>
                                        <a:srgbClr val="D96666"/>
                                      </p:to>
                                    </p:animClr>
                                    <p:set>
                                      <p:cBhvr>
                                        <p:cTn id="267" dur="500" fill="hold"/>
                                        <p:tgtEl>
                                          <p:spTgt spid="25"/>
                                        </p:tgtEl>
                                        <p:attrNameLst>
                                          <p:attrName>fill.type</p:attrName>
                                        </p:attrNameLst>
                                      </p:cBhvr>
                                      <p:to>
                                        <p:strVal val="solid"/>
                                      </p:to>
                                    </p:set>
                                    <p:set>
                                      <p:cBhvr>
                                        <p:cTn id="268" dur="500" fill="hold"/>
                                        <p:tgtEl>
                                          <p:spTgt spid="25"/>
                                        </p:tgtEl>
                                        <p:attrNameLst>
                                          <p:attrName>fill.on</p:attrName>
                                        </p:attrNameLst>
                                      </p:cBhvr>
                                      <p:to>
                                        <p:strVal val="true"/>
                                      </p:to>
                                    </p:set>
                                  </p:childTnLst>
                                </p:cTn>
                              </p:par>
                            </p:childTnLst>
                          </p:cTn>
                        </p:par>
                        <p:par>
                          <p:cTn id="269" fill="hold">
                            <p:stCondLst>
                              <p:cond delay="17500"/>
                            </p:stCondLst>
                            <p:childTnLst>
                              <p:par>
                                <p:cTn id="270" presetID="1" presetClass="emph" presetSubtype="2" fill="hold" nodeType="afterEffect">
                                  <p:stCondLst>
                                    <p:cond delay="0"/>
                                  </p:stCondLst>
                                  <p:childTnLst>
                                    <p:animClr clrSpc="rgb" dir="cw">
                                      <p:cBhvr>
                                        <p:cTn id="271" dur="500" fill="hold"/>
                                        <p:tgtEl>
                                          <p:spTgt spid="24"/>
                                        </p:tgtEl>
                                        <p:attrNameLst>
                                          <p:attrName>fillcolor</p:attrName>
                                        </p:attrNameLst>
                                      </p:cBhvr>
                                      <p:to>
                                        <a:srgbClr val="D96666"/>
                                      </p:to>
                                    </p:animClr>
                                    <p:set>
                                      <p:cBhvr>
                                        <p:cTn id="272" dur="500" fill="hold"/>
                                        <p:tgtEl>
                                          <p:spTgt spid="24"/>
                                        </p:tgtEl>
                                        <p:attrNameLst>
                                          <p:attrName>fill.type</p:attrName>
                                        </p:attrNameLst>
                                      </p:cBhvr>
                                      <p:to>
                                        <p:strVal val="solid"/>
                                      </p:to>
                                    </p:set>
                                    <p:set>
                                      <p:cBhvr>
                                        <p:cTn id="273" dur="500" fill="hold"/>
                                        <p:tgtEl>
                                          <p:spTgt spid="24"/>
                                        </p:tgtEl>
                                        <p:attrNameLst>
                                          <p:attrName>fill.on</p:attrName>
                                        </p:attrNameLst>
                                      </p:cBhvr>
                                      <p:to>
                                        <p:strVal val="true"/>
                                      </p:to>
                                    </p:set>
                                  </p:childTnLst>
                                </p:cTn>
                              </p:par>
                            </p:childTnLst>
                          </p:cTn>
                        </p:par>
                        <p:par>
                          <p:cTn id="274" fill="hold">
                            <p:stCondLst>
                              <p:cond delay="18000"/>
                            </p:stCondLst>
                            <p:childTnLst>
                              <p:par>
                                <p:cTn id="275" presetID="1" presetClass="emph" presetSubtype="2" fill="hold" nodeType="afterEffect">
                                  <p:stCondLst>
                                    <p:cond delay="0"/>
                                  </p:stCondLst>
                                  <p:childTnLst>
                                    <p:animClr clrSpc="rgb" dir="cw">
                                      <p:cBhvr>
                                        <p:cTn id="276" dur="500" fill="hold"/>
                                        <p:tgtEl>
                                          <p:spTgt spid="23"/>
                                        </p:tgtEl>
                                        <p:attrNameLst>
                                          <p:attrName>fillcolor</p:attrName>
                                        </p:attrNameLst>
                                      </p:cBhvr>
                                      <p:to>
                                        <a:srgbClr val="D96666"/>
                                      </p:to>
                                    </p:animClr>
                                    <p:set>
                                      <p:cBhvr>
                                        <p:cTn id="277" dur="500" fill="hold"/>
                                        <p:tgtEl>
                                          <p:spTgt spid="23"/>
                                        </p:tgtEl>
                                        <p:attrNameLst>
                                          <p:attrName>fill.type</p:attrName>
                                        </p:attrNameLst>
                                      </p:cBhvr>
                                      <p:to>
                                        <p:strVal val="solid"/>
                                      </p:to>
                                    </p:set>
                                    <p:set>
                                      <p:cBhvr>
                                        <p:cTn id="278" dur="500" fill="hold"/>
                                        <p:tgtEl>
                                          <p:spTgt spid="23"/>
                                        </p:tgtEl>
                                        <p:attrNameLst>
                                          <p:attrName>fill.on</p:attrName>
                                        </p:attrNameLst>
                                      </p:cBhvr>
                                      <p:to>
                                        <p:strVal val="true"/>
                                      </p:to>
                                    </p:set>
                                  </p:childTnLst>
                                </p:cTn>
                              </p:par>
                            </p:childTnLst>
                          </p:cTn>
                        </p:par>
                        <p:par>
                          <p:cTn id="279" fill="hold">
                            <p:stCondLst>
                              <p:cond delay="18500"/>
                            </p:stCondLst>
                            <p:childTnLst>
                              <p:par>
                                <p:cTn id="280" presetID="1" presetClass="emph" presetSubtype="2" fill="hold" nodeType="afterEffect">
                                  <p:stCondLst>
                                    <p:cond delay="0"/>
                                  </p:stCondLst>
                                  <p:childTnLst>
                                    <p:animClr clrSpc="rgb" dir="cw">
                                      <p:cBhvr>
                                        <p:cTn id="281" dur="500" fill="hold"/>
                                        <p:tgtEl>
                                          <p:spTgt spid="22"/>
                                        </p:tgtEl>
                                        <p:attrNameLst>
                                          <p:attrName>fillcolor</p:attrName>
                                        </p:attrNameLst>
                                      </p:cBhvr>
                                      <p:to>
                                        <a:srgbClr val="D96666"/>
                                      </p:to>
                                    </p:animClr>
                                    <p:set>
                                      <p:cBhvr>
                                        <p:cTn id="282" dur="500" fill="hold"/>
                                        <p:tgtEl>
                                          <p:spTgt spid="22"/>
                                        </p:tgtEl>
                                        <p:attrNameLst>
                                          <p:attrName>fill.type</p:attrName>
                                        </p:attrNameLst>
                                      </p:cBhvr>
                                      <p:to>
                                        <p:strVal val="solid"/>
                                      </p:to>
                                    </p:set>
                                    <p:set>
                                      <p:cBhvr>
                                        <p:cTn id="283" dur="5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20" grpId="0" animBg="1"/>
      <p:bldP spid="21" grpId="0" animBg="1"/>
      <p:bldP spid="22" grpId="0" animBg="1"/>
      <p:bldP spid="23" grpId="0" animBg="1"/>
      <p:bldP spid="24" grpId="0" animBg="1"/>
      <p:bldP spid="25" grpId="0" animBg="1"/>
      <p:bldP spid="26" grpId="0" animBg="1"/>
      <p:bldP spid="27" grpId="0" animBg="1"/>
      <p:bldP spid="52" grpId="0"/>
      <p:bldP spid="1025" grpId="0" animBg="1"/>
      <p:bldP spid="1026" grpId="0" animBg="1"/>
      <p:bldP spid="68" grpId="0" animBg="1"/>
      <p:bldP spid="1030" grpId="0" animBg="1"/>
      <p:bldP spid="72" grpId="0"/>
      <p:bldP spid="80" grpId="0" animBg="1"/>
      <p:bldP spid="81" grpId="0" animBg="1"/>
      <p:bldP spid="82" grpId="0" animBg="1"/>
      <p:bldP spid="84" grpId="0" animBg="1"/>
      <p:bldP spid="85" grpId="0" animBg="1"/>
      <p:bldP spid="86" grpId="0" animBg="1"/>
      <p:bldP spid="87" grpId="0" animBg="1"/>
      <p:bldP spid="54" grpId="0" animBg="1"/>
      <p:bldP spid="55" grpId="0" animBg="1"/>
      <p:bldP spid="56" grpId="0" animBg="1"/>
      <p:bldP spid="57"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a:xfrm>
            <a:off x="838200" y="98425"/>
            <a:ext cx="10515600" cy="1325563"/>
          </a:xfrm>
        </p:spPr>
        <p:txBody>
          <a:bodyPr/>
          <a:lstStyle/>
          <a:p>
            <a:r>
              <a:rPr lang="en-US" altLang="zh-CN" dirty="0" smtClean="0">
                <a:solidFill>
                  <a:schemeClr val="bg1"/>
                </a:solidFill>
              </a:rPr>
              <a:t>Intrinsic video results</a:t>
            </a:r>
            <a:endParaRPr lang="zh-CN" altLang="en-US" dirty="0">
              <a:solidFill>
                <a:schemeClr val="bg1"/>
              </a:solidFill>
            </a:endParaRPr>
          </a:p>
        </p:txBody>
      </p:sp>
      <p:pic>
        <p:nvPicPr>
          <p:cNvPr id="20" name="objects_input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99261" y="1862138"/>
            <a:ext cx="3941934" cy="2217339"/>
          </a:xfrm>
          <a:prstGeom prst="rect">
            <a:avLst/>
          </a:prstGeom>
        </p:spPr>
      </p:pic>
      <p:pic>
        <p:nvPicPr>
          <p:cNvPr id="21" name="objects_reflectanc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107149" y="4257859"/>
            <a:ext cx="3934046" cy="2212901"/>
          </a:xfrm>
          <a:prstGeom prst="rect">
            <a:avLst/>
          </a:prstGeom>
        </p:spPr>
      </p:pic>
      <p:pic>
        <p:nvPicPr>
          <p:cNvPr id="22" name="objects_shadin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10610" y="4257859"/>
            <a:ext cx="3945137" cy="2219140"/>
          </a:xfrm>
          <a:prstGeom prst="rect">
            <a:avLst/>
          </a:prstGeom>
        </p:spPr>
      </p:pic>
      <p:cxnSp>
        <p:nvCxnSpPr>
          <p:cNvPr id="23" name="直接连接符 22"/>
          <p:cNvCxnSpPr/>
          <p:nvPr/>
        </p:nvCxnSpPr>
        <p:spPr>
          <a:xfrm>
            <a:off x="7712644" y="2914536"/>
            <a:ext cx="13786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406652" y="2197084"/>
            <a:ext cx="0" cy="15474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7304807" y="2209199"/>
            <a:ext cx="1068142" cy="369332"/>
          </a:xfrm>
          <a:prstGeom prst="rect">
            <a:avLst/>
          </a:prstGeom>
          <a:noFill/>
        </p:spPr>
        <p:txBody>
          <a:bodyPr wrap="square" rtlCol="0">
            <a:spAutoFit/>
          </a:bodyPr>
          <a:lstStyle/>
          <a:p>
            <a:pPr algn="r"/>
            <a:r>
              <a:rPr lang="en-US" dirty="0" smtClean="0"/>
              <a:t>Input </a:t>
            </a:r>
          </a:p>
        </p:txBody>
      </p:sp>
      <p:sp>
        <p:nvSpPr>
          <p:cNvPr id="26" name="文本框 25"/>
          <p:cNvSpPr txBox="1"/>
          <p:nvPr/>
        </p:nvSpPr>
        <p:spPr>
          <a:xfrm>
            <a:off x="7021895" y="3066879"/>
            <a:ext cx="1369523" cy="369332"/>
          </a:xfrm>
          <a:prstGeom prst="rect">
            <a:avLst/>
          </a:prstGeom>
          <a:noFill/>
        </p:spPr>
        <p:txBody>
          <a:bodyPr wrap="square" rtlCol="0">
            <a:spAutoFit/>
          </a:bodyPr>
          <a:lstStyle/>
          <a:p>
            <a:pPr algn="r"/>
            <a:r>
              <a:rPr lang="en-US" dirty="0"/>
              <a:t>Reflectance</a:t>
            </a:r>
          </a:p>
        </p:txBody>
      </p:sp>
      <p:sp>
        <p:nvSpPr>
          <p:cNvPr id="27" name="文本框 26"/>
          <p:cNvSpPr txBox="1"/>
          <p:nvPr/>
        </p:nvSpPr>
        <p:spPr>
          <a:xfrm>
            <a:off x="8203649" y="3065876"/>
            <a:ext cx="1364653" cy="369332"/>
          </a:xfrm>
          <a:prstGeom prst="rect">
            <a:avLst/>
          </a:prstGeom>
          <a:noFill/>
        </p:spPr>
        <p:txBody>
          <a:bodyPr wrap="square" rtlCol="0">
            <a:spAutoFit/>
          </a:bodyPr>
          <a:lstStyle/>
          <a:p>
            <a:pPr algn="ctr"/>
            <a:r>
              <a:rPr lang="en-US" dirty="0" smtClean="0"/>
              <a:t>Shading</a:t>
            </a:r>
            <a:endParaRPr lang="en-US" dirty="0"/>
          </a:p>
        </p:txBody>
      </p:sp>
    </p:spTree>
    <p:extLst>
      <p:ext uri="{BB962C8B-B14F-4D97-AF65-F5344CB8AC3E}">
        <p14:creationId xmlns:p14="http://schemas.microsoft.com/office/powerpoint/2010/main" val="43427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83" fill="hold"/>
                                        <p:tgtEl>
                                          <p:spTgt spid="20"/>
                                        </p:tgtEl>
                                      </p:cBhvr>
                                    </p:cmd>
                                  </p:childTnLst>
                                </p:cTn>
                              </p:par>
                              <p:par>
                                <p:cTn id="7" presetID="1" presetClass="mediacall" presetSubtype="0" fill="hold" nodeType="withEffect">
                                  <p:stCondLst>
                                    <p:cond delay="0"/>
                                  </p:stCondLst>
                                  <p:childTnLst>
                                    <p:cmd type="call" cmd="playFrom(0.0)">
                                      <p:cBhvr>
                                        <p:cTn id="8" dur="14541" fill="hold"/>
                                        <p:tgtEl>
                                          <p:spTgt spid="21"/>
                                        </p:tgtEl>
                                      </p:cBhvr>
                                    </p:cmd>
                                  </p:childTnLst>
                                </p:cTn>
                              </p:par>
                              <p:par>
                                <p:cTn id="9" presetID="1" presetClass="mediacall" presetSubtype="0" fill="hold" nodeType="withEffect">
                                  <p:stCondLst>
                                    <p:cond delay="0"/>
                                  </p:stCondLst>
                                  <p:childTnLst>
                                    <p:cmd type="call" cmd="playFrom(0.0)">
                                      <p:cBhvr>
                                        <p:cTn id="10" dur="1454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0"/>
                </p:tgtEl>
              </p:cMediaNode>
            </p:video>
            <p:video>
              <p:cMediaNode vol="80000">
                <p:cTn id="12" repeatCount="indefinite" fill="hold" display="0">
                  <p:stCondLst>
                    <p:cond delay="indefinite"/>
                  </p:stCondLst>
                </p:cTn>
                <p:tgtEl>
                  <p:spTgt spid="21"/>
                </p:tgtEl>
              </p:cMediaNode>
            </p:video>
            <p:video>
              <p:cMediaNode vol="80000">
                <p:cTn id="13" repeatCount="indefinite" fill="hold" display="0">
                  <p:stCondLst>
                    <p:cond delay="indefinite"/>
                  </p:stCondLst>
                </p:cTn>
                <p:tgtEl>
                  <p:spTgt spid="22"/>
                </p:tgtEl>
              </p:cMediaNode>
            </p:video>
          </p:childTnLst>
        </p:cTn>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a:xfrm>
            <a:off x="838200" y="98425"/>
            <a:ext cx="10515600" cy="1325563"/>
          </a:xfrm>
        </p:spPr>
        <p:txBody>
          <a:bodyPr/>
          <a:lstStyle/>
          <a:p>
            <a:r>
              <a:rPr lang="en-US" altLang="zh-CN" dirty="0" smtClean="0">
                <a:solidFill>
                  <a:schemeClr val="bg1"/>
                </a:solidFill>
              </a:rPr>
              <a:t>Intrinsic video results</a:t>
            </a:r>
            <a:endParaRPr lang="zh-CN" altLang="en-US" dirty="0">
              <a:solidFill>
                <a:schemeClr val="bg1"/>
              </a:solidFill>
            </a:endParaRPr>
          </a:p>
        </p:txBody>
      </p:sp>
      <p:pic>
        <p:nvPicPr>
          <p:cNvPr id="33" name="cyw_sha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11788" y="1862138"/>
            <a:ext cx="3929407" cy="2210291"/>
          </a:xfrm>
          <a:prstGeom prst="rect">
            <a:avLst/>
          </a:prstGeom>
        </p:spPr>
      </p:pic>
      <p:pic>
        <p:nvPicPr>
          <p:cNvPr id="34" name="cyw_re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109070" y="4257859"/>
            <a:ext cx="3932126" cy="2211821"/>
          </a:xfrm>
          <a:prstGeom prst="rect">
            <a:avLst/>
          </a:prstGeom>
        </p:spPr>
      </p:pic>
      <p:pic>
        <p:nvPicPr>
          <p:cNvPr id="35" name="cai_shadin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10610" y="4257860"/>
            <a:ext cx="3945137" cy="2219140"/>
          </a:xfrm>
          <a:prstGeom prst="rect">
            <a:avLst/>
          </a:prstGeom>
        </p:spPr>
      </p:pic>
      <p:cxnSp>
        <p:nvCxnSpPr>
          <p:cNvPr id="12" name="直接连接符 11"/>
          <p:cNvCxnSpPr/>
          <p:nvPr/>
        </p:nvCxnSpPr>
        <p:spPr>
          <a:xfrm>
            <a:off x="7712644" y="2914536"/>
            <a:ext cx="13786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06652" y="2197084"/>
            <a:ext cx="0" cy="15474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304807" y="2209199"/>
            <a:ext cx="1068142" cy="369332"/>
          </a:xfrm>
          <a:prstGeom prst="rect">
            <a:avLst/>
          </a:prstGeom>
          <a:noFill/>
        </p:spPr>
        <p:txBody>
          <a:bodyPr wrap="square" rtlCol="0">
            <a:spAutoFit/>
          </a:bodyPr>
          <a:lstStyle/>
          <a:p>
            <a:pPr algn="r"/>
            <a:r>
              <a:rPr lang="en-US" dirty="0" smtClean="0"/>
              <a:t>Input </a:t>
            </a:r>
          </a:p>
        </p:txBody>
      </p:sp>
      <p:sp>
        <p:nvSpPr>
          <p:cNvPr id="17" name="文本框 16"/>
          <p:cNvSpPr txBox="1"/>
          <p:nvPr/>
        </p:nvSpPr>
        <p:spPr>
          <a:xfrm>
            <a:off x="7021895" y="3066879"/>
            <a:ext cx="1369523" cy="369332"/>
          </a:xfrm>
          <a:prstGeom prst="rect">
            <a:avLst/>
          </a:prstGeom>
          <a:noFill/>
        </p:spPr>
        <p:txBody>
          <a:bodyPr wrap="square" rtlCol="0">
            <a:spAutoFit/>
          </a:bodyPr>
          <a:lstStyle/>
          <a:p>
            <a:pPr algn="r"/>
            <a:r>
              <a:rPr lang="en-US" dirty="0"/>
              <a:t>Reflectance</a:t>
            </a:r>
          </a:p>
        </p:txBody>
      </p:sp>
      <p:sp>
        <p:nvSpPr>
          <p:cNvPr id="18" name="文本框 17"/>
          <p:cNvSpPr txBox="1"/>
          <p:nvPr/>
        </p:nvSpPr>
        <p:spPr>
          <a:xfrm>
            <a:off x="8203649" y="3065876"/>
            <a:ext cx="1364653" cy="369332"/>
          </a:xfrm>
          <a:prstGeom prst="rect">
            <a:avLst/>
          </a:prstGeom>
          <a:noFill/>
        </p:spPr>
        <p:txBody>
          <a:bodyPr wrap="square" rtlCol="0">
            <a:spAutoFit/>
          </a:bodyPr>
          <a:lstStyle/>
          <a:p>
            <a:pPr algn="ctr"/>
            <a:r>
              <a:rPr lang="en-US" dirty="0" smtClean="0"/>
              <a:t>Shading</a:t>
            </a:r>
            <a:endParaRPr lang="en-US" dirty="0"/>
          </a:p>
        </p:txBody>
      </p:sp>
    </p:spTree>
    <p:extLst>
      <p:ext uri="{BB962C8B-B14F-4D97-AF65-F5344CB8AC3E}">
        <p14:creationId xmlns:p14="http://schemas.microsoft.com/office/powerpoint/2010/main" val="148906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50" fill="hold"/>
                                        <p:tgtEl>
                                          <p:spTgt spid="33"/>
                                        </p:tgtEl>
                                      </p:cBhvr>
                                    </p:cmd>
                                  </p:childTnLst>
                                </p:cTn>
                              </p:par>
                              <p:par>
                                <p:cTn id="7" presetID="1" presetClass="mediacall" presetSubtype="0" fill="hold" nodeType="withEffect">
                                  <p:stCondLst>
                                    <p:cond delay="0"/>
                                  </p:stCondLst>
                                  <p:childTnLst>
                                    <p:cmd type="call" cmd="playFrom(0.0)">
                                      <p:cBhvr>
                                        <p:cTn id="8" dur="6250" fill="hold"/>
                                        <p:tgtEl>
                                          <p:spTgt spid="34"/>
                                        </p:tgtEl>
                                      </p:cBhvr>
                                    </p:cmd>
                                  </p:childTnLst>
                                </p:cTn>
                              </p:par>
                              <p:par>
                                <p:cTn id="9" presetID="1" presetClass="mediacall" presetSubtype="0" fill="hold" nodeType="withEffect">
                                  <p:stCondLst>
                                    <p:cond delay="0"/>
                                  </p:stCondLst>
                                  <p:childTnLst>
                                    <p:cmd type="call" cmd="playFrom(0.0)">
                                      <p:cBhvr>
                                        <p:cTn id="10" dur="625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3"/>
                </p:tgtEl>
              </p:cMediaNode>
            </p:video>
            <p:video>
              <p:cMediaNode vol="80000">
                <p:cTn id="12" repeatCount="indefinite" fill="hold" display="0">
                  <p:stCondLst>
                    <p:cond delay="indefinite"/>
                  </p:stCondLst>
                </p:cTn>
                <p:tgtEl>
                  <p:spTgt spid="34"/>
                </p:tgtEl>
              </p:cMediaNode>
            </p:video>
            <p:video>
              <p:cMediaNode vol="80000">
                <p:cTn id="13" repeatCount="indefinite" fill="hold" display="0">
                  <p:stCondLst>
                    <p:cond delay="indefinite"/>
                  </p:stCondLst>
                </p:cTn>
                <p:tgtEl>
                  <p:spTgt spid="35"/>
                </p:tgtEl>
              </p:cMediaNode>
            </p:video>
          </p:childTnLst>
        </p:cTn>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395358" y="5655570"/>
            <a:ext cx="2670628" cy="369332"/>
          </a:xfrm>
          <a:prstGeom prst="rect">
            <a:avLst/>
          </a:prstGeom>
          <a:noFill/>
        </p:spPr>
        <p:txBody>
          <a:bodyPr wrap="square" rtlCol="0">
            <a:spAutoFit/>
          </a:bodyPr>
          <a:lstStyle/>
          <a:p>
            <a:pPr algn="ctr"/>
            <a:r>
              <a:rPr lang="en-US" dirty="0"/>
              <a:t>Result</a:t>
            </a:r>
          </a:p>
        </p:txBody>
      </p:sp>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Applications</a:t>
            </a:r>
            <a:endParaRPr lang="zh-CN" altLang="en-US" dirty="0">
              <a:solidFill>
                <a:schemeClr val="bg1"/>
              </a:solidFill>
            </a:endParaRPr>
          </a:p>
        </p:txBody>
      </p:sp>
      <p:pic>
        <p:nvPicPr>
          <p:cNvPr id="11" name="nemo_in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6971" y="2104118"/>
            <a:ext cx="4694575" cy="3429478"/>
          </a:xfrm>
          <a:prstGeom prst="rect">
            <a:avLst/>
          </a:prstGeom>
        </p:spPr>
      </p:pic>
      <p:sp>
        <p:nvSpPr>
          <p:cNvPr id="12" name="文本框 11"/>
          <p:cNvSpPr txBox="1"/>
          <p:nvPr/>
        </p:nvSpPr>
        <p:spPr>
          <a:xfrm>
            <a:off x="4760686" y="5653290"/>
            <a:ext cx="2670628" cy="369332"/>
          </a:xfrm>
          <a:prstGeom prst="rect">
            <a:avLst/>
          </a:prstGeom>
          <a:noFill/>
        </p:spPr>
        <p:txBody>
          <a:bodyPr wrap="square" rtlCol="0">
            <a:spAutoFit/>
          </a:bodyPr>
          <a:lstStyle/>
          <a:p>
            <a:pPr algn="ctr"/>
            <a:r>
              <a:rPr lang="en-US" dirty="0"/>
              <a:t>Reference image</a:t>
            </a:r>
          </a:p>
        </p:txBody>
      </p:sp>
      <p:sp>
        <p:nvSpPr>
          <p:cNvPr id="14" name="文本框 13"/>
          <p:cNvSpPr txBox="1"/>
          <p:nvPr/>
        </p:nvSpPr>
        <p:spPr>
          <a:xfrm>
            <a:off x="1998944" y="5655570"/>
            <a:ext cx="2670628" cy="369332"/>
          </a:xfrm>
          <a:prstGeom prst="rect">
            <a:avLst/>
          </a:prstGeom>
          <a:noFill/>
        </p:spPr>
        <p:txBody>
          <a:bodyPr wrap="square" rtlCol="0">
            <a:spAutoFit/>
          </a:bodyPr>
          <a:lstStyle/>
          <a:p>
            <a:pPr algn="ctr"/>
            <a:r>
              <a:rPr lang="en-US" dirty="0" smtClean="0"/>
              <a:t>Input video</a:t>
            </a:r>
            <a:endParaRPr lang="en-US" dirty="0"/>
          </a:p>
        </p:txBody>
      </p:sp>
      <p:pic>
        <p:nvPicPr>
          <p:cNvPr id="15" name="nemo_color_transf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15672" y="2104118"/>
            <a:ext cx="4694575" cy="3429478"/>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7320" y="4246008"/>
            <a:ext cx="1768763" cy="1287588"/>
          </a:xfrm>
          <a:prstGeom prst="rect">
            <a:avLst/>
          </a:prstGeom>
        </p:spPr>
      </p:pic>
    </p:spTree>
    <p:extLst>
      <p:ext uri="{BB962C8B-B14F-4D97-AF65-F5344CB8AC3E}">
        <p14:creationId xmlns:p14="http://schemas.microsoft.com/office/powerpoint/2010/main" val="96942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 presetClass="mediacall" presetSubtype="0" fill="hold" nodeType="withEffect">
                                  <p:stCondLst>
                                    <p:cond delay="0"/>
                                  </p:stCondLst>
                                  <p:childTnLst>
                                    <p:cmd type="call" cmd="playFrom(0.0)">
                                      <p:cBhvr>
                                        <p:cTn id="12" dur="7950" fill="hold"/>
                                        <p:tgtEl>
                                          <p:spTgt spid="11"/>
                                        </p:tgtEl>
                                      </p:cBhvr>
                                    </p:cmd>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mediacall" presetSubtype="0" fill="hold" nodeType="withEffect">
                                  <p:stCondLst>
                                    <p:cond delay="0"/>
                                  </p:stCondLst>
                                  <p:childTnLst>
                                    <p:cmd type="call" cmd="playFrom(0.0)">
                                      <p:cBhvr>
                                        <p:cTn id="20" dur="795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1"/>
                </p:tgtEl>
              </p:cMediaNode>
            </p:video>
            <p:video>
              <p:cMediaNode vol="80000">
                <p:cTn id="22" repeatCount="indefinite" fill="hold" display="0">
                  <p:stCondLst>
                    <p:cond delay="indefinite"/>
                  </p:stCondLst>
                </p:cTn>
                <p:tgtEl>
                  <p:spTgt spid="15"/>
                </p:tgtEl>
              </p:cMediaNode>
            </p:video>
          </p:childTnLst>
        </p:cTn>
      </p:par>
    </p:tnLst>
    <p:bldLst>
      <p:bldP spid="13" grpId="0"/>
      <p:bldP spid="12" grpId="0"/>
    </p:bld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Intrinsic images</a:t>
            </a:r>
            <a:endParaRPr lang="zh-CN" altLang="en-US" dirty="0">
              <a:solidFill>
                <a:schemeClr val="bg1"/>
              </a:solidFill>
            </a:endParaRPr>
          </a:p>
        </p:txBody>
      </p:sp>
      <p:pic>
        <p:nvPicPr>
          <p:cNvPr id="6" name="内容占位符 5"/>
          <p:cNvPicPr>
            <a:picLocks noGrp="1" noChangeAspect="1"/>
          </p:cNvPicPr>
          <p:nvPr>
            <p:ph idx="1"/>
          </p:nvPr>
        </p:nvPicPr>
        <p:blipFill rotWithShape="1">
          <a:blip r:embed="rId4"/>
          <a:srcRect l="37024" t="27406" r="36690" b="15175"/>
          <a:stretch/>
        </p:blipFill>
        <p:spPr>
          <a:xfrm>
            <a:off x="7921077" y="4443088"/>
            <a:ext cx="1633354" cy="1901482"/>
          </a:xfrm>
          <a:prstGeom prst="rect">
            <a:avLst/>
          </a:prstGeom>
        </p:spPr>
      </p:pic>
      <p:pic>
        <p:nvPicPr>
          <p:cNvPr id="4" name="图片 3"/>
          <p:cNvPicPr>
            <a:picLocks noChangeAspect="1"/>
          </p:cNvPicPr>
          <p:nvPr/>
        </p:nvPicPr>
        <p:blipFill rotWithShape="1">
          <a:blip r:embed="rId5"/>
          <a:srcRect l="22474" t="30528" r="55710" b="18365"/>
          <a:stretch/>
        </p:blipFill>
        <p:spPr>
          <a:xfrm>
            <a:off x="7921077" y="2198554"/>
            <a:ext cx="1573030" cy="1963947"/>
          </a:xfrm>
          <a:prstGeom prst="rect">
            <a:avLst/>
          </a:prstGeom>
        </p:spPr>
      </p:pic>
      <p:pic>
        <p:nvPicPr>
          <p:cNvPr id="5" name="图片 4"/>
          <p:cNvPicPr>
            <a:picLocks noChangeAspect="1"/>
          </p:cNvPicPr>
          <p:nvPr/>
        </p:nvPicPr>
        <p:blipFill rotWithShape="1">
          <a:blip r:embed="rId6"/>
          <a:srcRect l="18096" t="23053" r="53012" b="10266"/>
          <a:stretch/>
        </p:blipFill>
        <p:spPr>
          <a:xfrm>
            <a:off x="9614579" y="2198554"/>
            <a:ext cx="1598438" cy="1966085"/>
          </a:xfrm>
          <a:prstGeom prst="rect">
            <a:avLst/>
          </a:prstGeom>
        </p:spPr>
      </p:pic>
      <p:pic>
        <p:nvPicPr>
          <p:cNvPr id="9" name="图片 8"/>
          <p:cNvPicPr>
            <a:picLocks noChangeAspect="1"/>
          </p:cNvPicPr>
          <p:nvPr/>
        </p:nvPicPr>
        <p:blipFill rotWithShape="1">
          <a:blip r:embed="rId7"/>
          <a:srcRect l="8185" t="17692" r="65812" b="17912"/>
          <a:stretch/>
        </p:blipFill>
        <p:spPr>
          <a:xfrm>
            <a:off x="901152" y="2222900"/>
            <a:ext cx="1700473" cy="2244318"/>
          </a:xfrm>
          <a:prstGeom prst="rect">
            <a:avLst/>
          </a:prstGeom>
        </p:spPr>
      </p:pic>
      <p:pic>
        <p:nvPicPr>
          <p:cNvPr id="10" name="图片 9"/>
          <p:cNvPicPr>
            <a:picLocks noChangeAspect="1"/>
          </p:cNvPicPr>
          <p:nvPr/>
        </p:nvPicPr>
        <p:blipFill rotWithShape="1">
          <a:blip r:embed="rId8"/>
          <a:srcRect l="48008" t="17253" r="25637" b="17912"/>
          <a:stretch/>
        </p:blipFill>
        <p:spPr>
          <a:xfrm>
            <a:off x="5514882" y="2211471"/>
            <a:ext cx="1733985" cy="2273446"/>
          </a:xfrm>
          <a:prstGeom prst="rect">
            <a:avLst/>
          </a:prstGeom>
        </p:spPr>
      </p:pic>
      <p:pic>
        <p:nvPicPr>
          <p:cNvPr id="11" name="图片 10"/>
          <p:cNvPicPr>
            <a:picLocks noChangeAspect="1"/>
          </p:cNvPicPr>
          <p:nvPr/>
        </p:nvPicPr>
        <p:blipFill rotWithShape="1">
          <a:blip r:embed="rId7"/>
          <a:srcRect l="35827" t="17692" r="38053" b="17912"/>
          <a:stretch/>
        </p:blipFill>
        <p:spPr>
          <a:xfrm>
            <a:off x="3184532" y="2229250"/>
            <a:ext cx="1708133" cy="2244318"/>
          </a:xfrm>
          <a:prstGeom prst="rect">
            <a:avLst/>
          </a:prstGeom>
        </p:spPr>
      </p:pic>
      <p:sp>
        <p:nvSpPr>
          <p:cNvPr id="12" name="等于号 11"/>
          <p:cNvSpPr/>
          <p:nvPr/>
        </p:nvSpPr>
        <p:spPr>
          <a:xfrm>
            <a:off x="2600278" y="3224927"/>
            <a:ext cx="573037" cy="418637"/>
          </a:xfrm>
          <a:prstGeom prst="mathEqual">
            <a:avLst>
              <a:gd name="adj1" fmla="val 23520"/>
              <a:gd name="adj2" fmla="val 28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乘号 12"/>
          <p:cNvSpPr/>
          <p:nvPr/>
        </p:nvSpPr>
        <p:spPr>
          <a:xfrm>
            <a:off x="4843905" y="3049848"/>
            <a:ext cx="701156" cy="757433"/>
          </a:xfrm>
          <a:prstGeom prst="mathMultiply">
            <a:avLst>
              <a:gd name="adj1" fmla="val 14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文本框 13"/>
          <p:cNvSpPr txBox="1"/>
          <p:nvPr/>
        </p:nvSpPr>
        <p:spPr>
          <a:xfrm>
            <a:off x="999720" y="4424092"/>
            <a:ext cx="1503335" cy="369332"/>
          </a:xfrm>
          <a:prstGeom prst="rect">
            <a:avLst/>
          </a:prstGeom>
          <a:noFill/>
          <a:ln w="25400">
            <a:noFill/>
          </a:ln>
        </p:spPr>
        <p:txBody>
          <a:bodyPr wrap="square" rtlCol="0">
            <a:spAutoFit/>
          </a:bodyPr>
          <a:lstStyle/>
          <a:p>
            <a:pPr algn="ctr"/>
            <a:r>
              <a:rPr lang="en-US" altLang="zh-CN" dirty="0" smtClean="0"/>
              <a:t>Input image</a:t>
            </a:r>
            <a:endParaRPr lang="zh-CN" altLang="en-US" dirty="0"/>
          </a:p>
        </p:txBody>
      </p:sp>
      <p:sp>
        <p:nvSpPr>
          <p:cNvPr id="15" name="文本框 14"/>
          <p:cNvSpPr txBox="1"/>
          <p:nvPr/>
        </p:nvSpPr>
        <p:spPr>
          <a:xfrm>
            <a:off x="3403083" y="4424092"/>
            <a:ext cx="1294933" cy="369332"/>
          </a:xfrm>
          <a:prstGeom prst="rect">
            <a:avLst/>
          </a:prstGeom>
          <a:noFill/>
          <a:ln w="25400">
            <a:noFill/>
          </a:ln>
        </p:spPr>
        <p:txBody>
          <a:bodyPr wrap="square" rtlCol="0">
            <a:spAutoFit/>
          </a:bodyPr>
          <a:lstStyle/>
          <a:p>
            <a:pPr algn="ctr"/>
            <a:r>
              <a:rPr lang="en-US" altLang="zh-CN" dirty="0" smtClean="0"/>
              <a:t>Reflectance</a:t>
            </a:r>
            <a:endParaRPr lang="zh-CN" altLang="en-US" dirty="0"/>
          </a:p>
        </p:txBody>
      </p:sp>
      <p:sp>
        <p:nvSpPr>
          <p:cNvPr id="16" name="文本框 15"/>
          <p:cNvSpPr txBox="1"/>
          <p:nvPr/>
        </p:nvSpPr>
        <p:spPr>
          <a:xfrm>
            <a:off x="5709447" y="4424092"/>
            <a:ext cx="1361033" cy="369332"/>
          </a:xfrm>
          <a:prstGeom prst="rect">
            <a:avLst/>
          </a:prstGeom>
          <a:noFill/>
          <a:ln w="25400">
            <a:noFill/>
          </a:ln>
        </p:spPr>
        <p:txBody>
          <a:bodyPr wrap="square" rtlCol="0">
            <a:spAutoFit/>
          </a:bodyPr>
          <a:lstStyle/>
          <a:p>
            <a:pPr algn="ctr"/>
            <a:r>
              <a:rPr lang="en-US" altLang="zh-CN" dirty="0" smtClean="0"/>
              <a:t>Shading</a:t>
            </a:r>
            <a:endParaRPr lang="zh-CN" altLang="en-US" dirty="0"/>
          </a:p>
        </p:txBody>
      </p:sp>
      <p:sp>
        <p:nvSpPr>
          <p:cNvPr id="18" name="文本框 17"/>
          <p:cNvSpPr txBox="1"/>
          <p:nvPr/>
        </p:nvSpPr>
        <p:spPr>
          <a:xfrm>
            <a:off x="3100745" y="5100677"/>
            <a:ext cx="1719349" cy="369332"/>
          </a:xfrm>
          <a:prstGeom prst="rect">
            <a:avLst/>
          </a:prstGeom>
          <a:noFill/>
          <a:ln w="25400">
            <a:noFill/>
          </a:ln>
        </p:spPr>
        <p:txBody>
          <a:bodyPr wrap="square" rtlCol="0">
            <a:spAutoFit/>
          </a:bodyPr>
          <a:lstStyle/>
          <a:p>
            <a:pPr marL="285750" indent="-285750">
              <a:buFont typeface="Arial" panose="020B0604020202020204" pitchFamily="34" charset="0"/>
              <a:buChar char="•"/>
            </a:pPr>
            <a:r>
              <a:rPr lang="en-US" altLang="zh-CN" dirty="0" smtClean="0"/>
              <a:t>Surface BRDF</a:t>
            </a:r>
            <a:endParaRPr lang="zh-CN" altLang="en-US" dirty="0"/>
          </a:p>
        </p:txBody>
      </p:sp>
      <p:sp>
        <p:nvSpPr>
          <p:cNvPr id="19" name="文本框 18"/>
          <p:cNvSpPr txBox="1"/>
          <p:nvPr/>
        </p:nvSpPr>
        <p:spPr>
          <a:xfrm>
            <a:off x="5101347" y="5103470"/>
            <a:ext cx="2266679" cy="923330"/>
          </a:xfrm>
          <a:prstGeom prst="rect">
            <a:avLst/>
          </a:prstGeom>
          <a:noFill/>
          <a:ln w="25400">
            <a:noFill/>
          </a:ln>
        </p:spPr>
        <p:txBody>
          <a:bodyPr wrap="square" rtlCol="0">
            <a:spAutoFit/>
          </a:bodyPr>
          <a:lstStyle/>
          <a:p>
            <a:pPr marL="285750" indent="-285750">
              <a:buFont typeface="Arial" panose="020B0604020202020204" pitchFamily="34" charset="0"/>
              <a:buChar char="•"/>
            </a:pPr>
            <a:r>
              <a:rPr lang="en-US" altLang="zh-CN" dirty="0" smtClean="0"/>
              <a:t>Surface normal</a:t>
            </a:r>
          </a:p>
          <a:p>
            <a:pPr marL="285750" indent="-285750">
              <a:buFont typeface="Arial" panose="020B0604020202020204" pitchFamily="34" charset="0"/>
              <a:buChar char="•"/>
            </a:pPr>
            <a:r>
              <a:rPr lang="en-US" altLang="zh-CN" dirty="0" smtClean="0"/>
              <a:t>Global illumination</a:t>
            </a:r>
          </a:p>
          <a:p>
            <a:pPr marL="285750" indent="-285750">
              <a:buFont typeface="Arial" panose="020B0604020202020204" pitchFamily="34" charset="0"/>
              <a:buChar char="•"/>
            </a:pPr>
            <a:r>
              <a:rPr lang="en-US" altLang="zh-CN" dirty="0" smtClean="0"/>
              <a:t>Occlusions</a:t>
            </a:r>
          </a:p>
        </p:txBody>
      </p:sp>
      <p:sp>
        <p:nvSpPr>
          <p:cNvPr id="20" name="文本框 19"/>
          <p:cNvSpPr txBox="1"/>
          <p:nvPr/>
        </p:nvSpPr>
        <p:spPr>
          <a:xfrm>
            <a:off x="1136852" y="1690688"/>
            <a:ext cx="5678356" cy="369332"/>
          </a:xfrm>
          <a:prstGeom prst="rect">
            <a:avLst/>
          </a:prstGeom>
          <a:noFill/>
          <a:ln w="38100">
            <a:noFill/>
          </a:ln>
        </p:spPr>
        <p:txBody>
          <a:bodyPr wrap="square" rtlCol="0">
            <a:spAutoFit/>
          </a:bodyPr>
          <a:lstStyle/>
          <a:p>
            <a:pPr algn="ctr"/>
            <a:r>
              <a:rPr lang="en-US" altLang="zh-CN" dirty="0" smtClean="0"/>
              <a:t>Formulation</a:t>
            </a:r>
            <a:endParaRPr lang="zh-CN" altLang="en-US" dirty="0"/>
          </a:p>
        </p:txBody>
      </p:sp>
      <p:sp>
        <p:nvSpPr>
          <p:cNvPr id="21" name="文本框 20"/>
          <p:cNvSpPr txBox="1"/>
          <p:nvPr/>
        </p:nvSpPr>
        <p:spPr>
          <a:xfrm>
            <a:off x="6668610" y="1690688"/>
            <a:ext cx="5678356" cy="369332"/>
          </a:xfrm>
          <a:prstGeom prst="rect">
            <a:avLst/>
          </a:prstGeom>
          <a:noFill/>
          <a:ln w="38100">
            <a:noFill/>
          </a:ln>
        </p:spPr>
        <p:txBody>
          <a:bodyPr wrap="square" rtlCol="0">
            <a:spAutoFit/>
          </a:bodyPr>
          <a:lstStyle/>
          <a:p>
            <a:pPr algn="ctr"/>
            <a:r>
              <a:rPr lang="en-US" altLang="zh-CN" dirty="0" smtClean="0"/>
              <a:t>Applications: Retexture and Relight</a:t>
            </a:r>
            <a:endParaRPr lang="zh-CN" altLang="en-US" dirty="0"/>
          </a:p>
        </p:txBody>
      </p:sp>
      <p:sp>
        <p:nvSpPr>
          <p:cNvPr id="22" name="圆角矩形 21"/>
          <p:cNvSpPr/>
          <p:nvPr/>
        </p:nvSpPr>
        <p:spPr>
          <a:xfrm>
            <a:off x="720683" y="1690688"/>
            <a:ext cx="6631918" cy="497136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3" name="直接连接符 22"/>
          <p:cNvCxnSpPr/>
          <p:nvPr/>
        </p:nvCxnSpPr>
        <p:spPr>
          <a:xfrm>
            <a:off x="720683" y="2060020"/>
            <a:ext cx="66319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7588301" y="1690219"/>
            <a:ext cx="3812676" cy="497136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5" name="直接连接符 24"/>
          <p:cNvCxnSpPr/>
          <p:nvPr/>
        </p:nvCxnSpPr>
        <p:spPr>
          <a:xfrm>
            <a:off x="7588301" y="2059551"/>
            <a:ext cx="381267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8" idx="0"/>
          </p:cNvCxnSpPr>
          <p:nvPr/>
        </p:nvCxnSpPr>
        <p:spPr>
          <a:xfrm flipV="1">
            <a:off x="3960420" y="4793425"/>
            <a:ext cx="0" cy="3072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6396409" y="4793826"/>
            <a:ext cx="0" cy="3072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8410626" y="4104236"/>
            <a:ext cx="2354922" cy="338554"/>
          </a:xfrm>
          <a:prstGeom prst="rect">
            <a:avLst/>
          </a:prstGeom>
          <a:noFill/>
        </p:spPr>
        <p:txBody>
          <a:bodyPr wrap="square" rtlCol="0">
            <a:spAutoFit/>
          </a:bodyPr>
          <a:lstStyle/>
          <a:p>
            <a:pPr algn="ctr"/>
            <a:r>
              <a:rPr lang="en-US" altLang="zh-CN" sz="1600" dirty="0" smtClean="0"/>
              <a:t>[</a:t>
            </a:r>
            <a:r>
              <a:rPr lang="en-US" altLang="zh-CN" sz="1600" dirty="0" err="1" smtClean="0"/>
              <a:t>Garces</a:t>
            </a:r>
            <a:r>
              <a:rPr lang="en-US" altLang="zh-CN" sz="1600" dirty="0" smtClean="0"/>
              <a:t> 2012]</a:t>
            </a:r>
            <a:endParaRPr lang="en-US" altLang="zh-CN" sz="1600" dirty="0"/>
          </a:p>
        </p:txBody>
      </p:sp>
      <p:sp>
        <p:nvSpPr>
          <p:cNvPr id="27" name="文本框 26"/>
          <p:cNvSpPr txBox="1"/>
          <p:nvPr/>
        </p:nvSpPr>
        <p:spPr>
          <a:xfrm>
            <a:off x="8459851" y="6292554"/>
            <a:ext cx="2354922" cy="338554"/>
          </a:xfrm>
          <a:prstGeom prst="rect">
            <a:avLst/>
          </a:prstGeom>
          <a:noFill/>
        </p:spPr>
        <p:txBody>
          <a:bodyPr wrap="square" rtlCol="0">
            <a:spAutoFit/>
          </a:bodyPr>
          <a:lstStyle/>
          <a:p>
            <a:pPr algn="ctr"/>
            <a:r>
              <a:rPr lang="en-US" altLang="zh-CN" sz="1600" dirty="0"/>
              <a:t>[</a:t>
            </a:r>
            <a:r>
              <a:rPr lang="en-US" altLang="zh-CN" sz="1600" dirty="0" err="1" smtClean="0"/>
              <a:t>Laffont</a:t>
            </a:r>
            <a:r>
              <a:rPr lang="en-US" altLang="zh-CN" sz="1600" dirty="0" smtClean="0"/>
              <a:t> </a:t>
            </a:r>
            <a:r>
              <a:rPr lang="en-US" altLang="zh-CN" sz="1600" dirty="0"/>
              <a:t>2012]</a:t>
            </a:r>
            <a:endParaRPr lang="zh-CN" altLang="en-US" sz="1600" dirty="0"/>
          </a:p>
        </p:txBody>
      </p:sp>
      <p:pic>
        <p:nvPicPr>
          <p:cNvPr id="28" name="内容占位符 5"/>
          <p:cNvPicPr>
            <a:picLocks noChangeAspect="1"/>
          </p:cNvPicPr>
          <p:nvPr/>
        </p:nvPicPr>
        <p:blipFill rotWithShape="1">
          <a:blip r:embed="rId4"/>
          <a:srcRect l="63223" t="27406" r="10608" b="15175"/>
          <a:stretch/>
        </p:blipFill>
        <p:spPr>
          <a:xfrm>
            <a:off x="9609069" y="4443088"/>
            <a:ext cx="1626146" cy="1901482"/>
          </a:xfrm>
          <a:prstGeom prst="rect">
            <a:avLst/>
          </a:prstGeom>
        </p:spPr>
      </p:pic>
    </p:spTree>
    <p:custDataLst>
      <p:tags r:id="rId1"/>
    </p:custDataLst>
    <p:extLst>
      <p:ext uri="{BB962C8B-B14F-4D97-AF65-F5344CB8AC3E}">
        <p14:creationId xmlns:p14="http://schemas.microsoft.com/office/powerpoint/2010/main" val="12092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8" grpId="0"/>
      <p:bldP spid="19" grpId="0"/>
      <p:bldP spid="21" grpId="0"/>
      <p:bldP spid="24" grpId="0" animBg="1"/>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Applications</a:t>
            </a:r>
            <a:endParaRPr lang="zh-CN" altLang="en-US" dirty="0">
              <a:solidFill>
                <a:schemeClr val="bg1"/>
              </a:solidFill>
            </a:endParaRPr>
          </a:p>
        </p:txBody>
      </p:sp>
      <p:sp>
        <p:nvSpPr>
          <p:cNvPr id="16" name="文本框 15"/>
          <p:cNvSpPr txBox="1"/>
          <p:nvPr/>
        </p:nvSpPr>
        <p:spPr>
          <a:xfrm>
            <a:off x="1998944" y="5329754"/>
            <a:ext cx="2670628" cy="369332"/>
          </a:xfrm>
          <a:prstGeom prst="rect">
            <a:avLst/>
          </a:prstGeom>
          <a:noFill/>
        </p:spPr>
        <p:txBody>
          <a:bodyPr wrap="square" rtlCol="0">
            <a:spAutoFit/>
          </a:bodyPr>
          <a:lstStyle/>
          <a:p>
            <a:pPr algn="ctr"/>
            <a:r>
              <a:rPr lang="en-US" dirty="0"/>
              <a:t>Input video</a:t>
            </a:r>
          </a:p>
        </p:txBody>
      </p:sp>
      <p:sp>
        <p:nvSpPr>
          <p:cNvPr id="17" name="文本框 16"/>
          <p:cNvSpPr txBox="1"/>
          <p:nvPr/>
        </p:nvSpPr>
        <p:spPr>
          <a:xfrm>
            <a:off x="7525260" y="5319244"/>
            <a:ext cx="2670628" cy="369332"/>
          </a:xfrm>
          <a:prstGeom prst="rect">
            <a:avLst/>
          </a:prstGeom>
          <a:noFill/>
        </p:spPr>
        <p:txBody>
          <a:bodyPr wrap="square" rtlCol="0">
            <a:spAutoFit/>
          </a:bodyPr>
          <a:lstStyle/>
          <a:p>
            <a:pPr algn="ctr"/>
            <a:r>
              <a:rPr lang="en-US" dirty="0" smtClean="0"/>
              <a:t>Material editing</a:t>
            </a:r>
            <a:endParaRPr lang="en-US" dirty="0"/>
          </a:p>
        </p:txBody>
      </p:sp>
      <p:pic>
        <p:nvPicPr>
          <p:cNvPr id="18" name="asd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8302" y="2168183"/>
            <a:ext cx="5487166" cy="3086531"/>
          </a:xfrm>
          <a:prstGeom prst="rect">
            <a:avLst/>
          </a:prstGeom>
        </p:spPr>
      </p:pic>
      <p:pic>
        <p:nvPicPr>
          <p:cNvPr id="19" name="qw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75390" y="2168182"/>
            <a:ext cx="5487166" cy="3086531"/>
          </a:xfrm>
          <a:prstGeom prst="rect">
            <a:avLst/>
          </a:prstGeom>
        </p:spPr>
      </p:pic>
      <p:pic>
        <p:nvPicPr>
          <p:cNvPr id="3" name="图片 2"/>
          <p:cNvPicPr>
            <a:picLocks noChangeAspect="1"/>
          </p:cNvPicPr>
          <p:nvPr/>
        </p:nvPicPr>
        <p:blipFill rotWithShape="1">
          <a:blip r:embed="rId9"/>
          <a:srcRect l="5156" t="20193" r="64479" b="38077"/>
          <a:stretch/>
        </p:blipFill>
        <p:spPr>
          <a:xfrm>
            <a:off x="5250049" y="4054563"/>
            <a:ext cx="1612183" cy="1200150"/>
          </a:xfrm>
          <a:prstGeom prst="rect">
            <a:avLst/>
          </a:prstGeom>
        </p:spPr>
      </p:pic>
    </p:spTree>
    <p:extLst>
      <p:ext uri="{BB962C8B-B14F-4D97-AF65-F5344CB8AC3E}">
        <p14:creationId xmlns:p14="http://schemas.microsoft.com/office/powerpoint/2010/main" val="7220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66" fill="hold"/>
                                        <p:tgtEl>
                                          <p:spTgt spid="18"/>
                                        </p:tgtEl>
                                      </p:cBhvr>
                                    </p:cmd>
                                  </p:childTnLst>
                                </p:cTn>
                              </p:par>
                              <p:par>
                                <p:cTn id="7" presetID="1" presetClass="mediacall" presetSubtype="0" fill="hold" nodeType="withEffect">
                                  <p:stCondLst>
                                    <p:cond delay="0"/>
                                  </p:stCondLst>
                                  <p:childTnLst>
                                    <p:cmd type="call" cmd="playFrom(0.0)">
                                      <p:cBhvr>
                                        <p:cTn id="8" dur="91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8"/>
                </p:tgtEl>
              </p:cMediaNode>
            </p:video>
            <p:video>
              <p:cMediaNode vol="80000">
                <p:cTn id="10" repeatCount="indefinite" fill="hold" display="0">
                  <p:stCondLst>
                    <p:cond delay="indefinite"/>
                  </p:stCondLst>
                </p:cTn>
                <p:tgtEl>
                  <p:spTgt spid="19"/>
                </p:tgtEl>
              </p:cMediaNode>
            </p:video>
          </p:childTnLst>
        </p:cTn>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Applications</a:t>
            </a:r>
            <a:endParaRPr lang="zh-CN" altLang="en-US" dirty="0">
              <a:solidFill>
                <a:schemeClr val="bg1"/>
              </a:solidFill>
            </a:endParaRPr>
          </a:p>
        </p:txBody>
      </p:sp>
      <p:sp>
        <p:nvSpPr>
          <p:cNvPr id="3" name="内容占位符 2"/>
          <p:cNvSpPr>
            <a:spLocks noGrp="1"/>
          </p:cNvSpPr>
          <p:nvPr>
            <p:ph idx="1"/>
          </p:nvPr>
        </p:nvSpPr>
        <p:spPr>
          <a:xfrm>
            <a:off x="838200" y="1882775"/>
            <a:ext cx="10515600" cy="4351338"/>
          </a:xfrm>
        </p:spPr>
        <p:txBody>
          <a:bodyPr/>
          <a:lstStyle/>
          <a:p>
            <a:r>
              <a:rPr lang="en-US" altLang="zh-CN" dirty="0" smtClean="0"/>
              <a:t>Segmentation</a:t>
            </a:r>
            <a:endParaRPr lang="zh-CN" altLang="en-US" dirty="0"/>
          </a:p>
        </p:txBody>
      </p:sp>
      <p:pic>
        <p:nvPicPr>
          <p:cNvPr id="5" name="nemo_cluste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6914975" y="1747838"/>
            <a:ext cx="3008084" cy="2197464"/>
          </a:xfrm>
          <a:prstGeom prst="rect">
            <a:avLst/>
          </a:prstGeom>
        </p:spPr>
      </p:pic>
      <p:pic>
        <p:nvPicPr>
          <p:cNvPr id="6" name="nemo-segment">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3515219" y="1761174"/>
            <a:ext cx="3008084" cy="2197464"/>
          </a:xfrm>
          <a:prstGeom prst="rect">
            <a:avLst/>
          </a:prstGeom>
        </p:spPr>
      </p:pic>
      <p:sp>
        <p:nvSpPr>
          <p:cNvPr id="7" name="文本框 6"/>
          <p:cNvSpPr txBox="1"/>
          <p:nvPr/>
        </p:nvSpPr>
        <p:spPr>
          <a:xfrm>
            <a:off x="9923059" y="3568818"/>
            <a:ext cx="1711225" cy="369332"/>
          </a:xfrm>
          <a:prstGeom prst="rect">
            <a:avLst/>
          </a:prstGeom>
          <a:noFill/>
        </p:spPr>
        <p:txBody>
          <a:bodyPr wrap="square" rtlCol="0">
            <a:spAutoFit/>
          </a:bodyPr>
          <a:lstStyle/>
          <a:p>
            <a:pPr algn="ctr"/>
            <a:r>
              <a:rPr lang="en-US" dirty="0" smtClean="0"/>
              <a:t>Our clustering</a:t>
            </a:r>
            <a:endParaRPr lang="en-US" dirty="0"/>
          </a:p>
        </p:txBody>
      </p:sp>
      <p:sp>
        <p:nvSpPr>
          <p:cNvPr id="8" name="文本框 7"/>
          <p:cNvSpPr txBox="1"/>
          <p:nvPr/>
        </p:nvSpPr>
        <p:spPr>
          <a:xfrm>
            <a:off x="596400" y="3298971"/>
            <a:ext cx="2768734" cy="646331"/>
          </a:xfrm>
          <a:prstGeom prst="rect">
            <a:avLst/>
          </a:prstGeom>
          <a:noFill/>
        </p:spPr>
        <p:txBody>
          <a:bodyPr wrap="square" rtlCol="0">
            <a:spAutoFit/>
          </a:bodyPr>
          <a:lstStyle/>
          <a:p>
            <a:pPr algn="ctr"/>
            <a:r>
              <a:rPr lang="en-US" dirty="0" smtClean="0"/>
              <a:t>Graph-based segmentation</a:t>
            </a:r>
          </a:p>
          <a:p>
            <a:pPr algn="ctr"/>
            <a:r>
              <a:rPr lang="en-US" dirty="0" smtClean="0"/>
              <a:t>[</a:t>
            </a:r>
            <a:r>
              <a:rPr lang="en-US" dirty="0" err="1" smtClean="0"/>
              <a:t>Grundmann</a:t>
            </a:r>
            <a:r>
              <a:rPr lang="en-US" dirty="0" smtClean="0"/>
              <a:t> 2010]</a:t>
            </a:r>
            <a:endParaRPr lang="en-US" dirty="0"/>
          </a:p>
        </p:txBody>
      </p:sp>
      <p:sp>
        <p:nvSpPr>
          <p:cNvPr id="11" name="文本框 10"/>
          <p:cNvSpPr txBox="1"/>
          <p:nvPr/>
        </p:nvSpPr>
        <p:spPr>
          <a:xfrm>
            <a:off x="10011238" y="6171048"/>
            <a:ext cx="1901351" cy="369332"/>
          </a:xfrm>
          <a:prstGeom prst="rect">
            <a:avLst/>
          </a:prstGeom>
          <a:noFill/>
        </p:spPr>
        <p:txBody>
          <a:bodyPr wrap="square" rtlCol="0">
            <a:spAutoFit/>
          </a:bodyPr>
          <a:lstStyle/>
          <a:p>
            <a:pPr algn="ctr"/>
            <a:r>
              <a:rPr lang="en-US" dirty="0" smtClean="0"/>
              <a:t>Our segmentation</a:t>
            </a:r>
            <a:endParaRPr lang="en-US" dirty="0"/>
          </a:p>
        </p:txBody>
      </p:sp>
      <p:sp>
        <p:nvSpPr>
          <p:cNvPr id="12" name="文本框 11"/>
          <p:cNvSpPr txBox="1"/>
          <p:nvPr/>
        </p:nvSpPr>
        <p:spPr>
          <a:xfrm>
            <a:off x="1524000" y="5860785"/>
            <a:ext cx="1892594" cy="646331"/>
          </a:xfrm>
          <a:prstGeom prst="rect">
            <a:avLst/>
          </a:prstGeom>
          <a:noFill/>
        </p:spPr>
        <p:txBody>
          <a:bodyPr wrap="square" rtlCol="0">
            <a:spAutoFit/>
          </a:bodyPr>
          <a:lstStyle/>
          <a:p>
            <a:pPr algn="ctr"/>
            <a:r>
              <a:rPr lang="en-US" dirty="0" smtClean="0"/>
              <a:t>Video </a:t>
            </a:r>
            <a:r>
              <a:rPr lang="en-US" dirty="0" err="1" smtClean="0"/>
              <a:t>snapcut</a:t>
            </a:r>
            <a:endParaRPr lang="en-US" dirty="0" smtClean="0"/>
          </a:p>
          <a:p>
            <a:pPr algn="ctr"/>
            <a:r>
              <a:rPr lang="en-US" dirty="0" smtClean="0"/>
              <a:t>[</a:t>
            </a:r>
            <a:r>
              <a:rPr lang="en-US" dirty="0" err="1" smtClean="0"/>
              <a:t>Bai</a:t>
            </a:r>
            <a:r>
              <a:rPr lang="en-US" dirty="0" smtClean="0"/>
              <a:t> 2009]</a:t>
            </a:r>
            <a:endParaRPr lang="en-US" dirty="0"/>
          </a:p>
        </p:txBody>
      </p:sp>
      <p:pic>
        <p:nvPicPr>
          <p:cNvPr id="13" name="nemo_seg_our">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6914975" y="4343617"/>
            <a:ext cx="3008085" cy="2197464"/>
          </a:xfrm>
          <a:prstGeom prst="rect">
            <a:avLst/>
          </a:prstGeom>
        </p:spPr>
      </p:pic>
      <p:pic>
        <p:nvPicPr>
          <p:cNvPr id="14" name="nemo_seg_wang">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5"/>
          <a:stretch>
            <a:fillRect/>
          </a:stretch>
        </p:blipFill>
        <p:spPr>
          <a:xfrm>
            <a:off x="3515218" y="4344478"/>
            <a:ext cx="3008085" cy="2197464"/>
          </a:xfrm>
          <a:prstGeom prst="rect">
            <a:avLst/>
          </a:prstGeom>
        </p:spPr>
      </p:pic>
    </p:spTree>
    <p:custDataLst>
      <p:tags r:id="rId1"/>
    </p:custDataLst>
    <p:extLst>
      <p:ext uri="{BB962C8B-B14F-4D97-AF65-F5344CB8AC3E}">
        <p14:creationId xmlns:p14="http://schemas.microsoft.com/office/powerpoint/2010/main" val="2197455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00" fill="hold"/>
                                        <p:tgtEl>
                                          <p:spTgt spid="5"/>
                                        </p:tgtEl>
                                      </p:cBhvr>
                                    </p:cmd>
                                  </p:childTnLst>
                                </p:cTn>
                              </p:par>
                              <p:par>
                                <p:cTn id="7" presetID="1" presetClass="mediacall" presetSubtype="0" fill="hold" nodeType="withEffect">
                                  <p:stCondLst>
                                    <p:cond delay="0"/>
                                  </p:stCondLst>
                                  <p:childTnLst>
                                    <p:cmd type="call" cmd="playFrom(0.0)">
                                      <p:cBhvr>
                                        <p:cTn id="8" dur="7950"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mediacall" presetSubtype="0" fill="hold" nodeType="withEffect">
                                  <p:stCondLst>
                                    <p:cond delay="0"/>
                                  </p:stCondLst>
                                  <p:childTnLst>
                                    <p:cmd type="call" cmd="playFrom(0.0)">
                                      <p:cBhvr>
                                        <p:cTn id="24" dur="7900" fill="hold"/>
                                        <p:tgtEl>
                                          <p:spTgt spid="13"/>
                                        </p:tgtEl>
                                      </p:cBhvr>
                                    </p:cmd>
                                  </p:childTnLst>
                                </p:cTn>
                              </p:par>
                              <p:par>
                                <p:cTn id="25" presetID="1" presetClass="mediacall" presetSubtype="0" fill="hold" nodeType="withEffect">
                                  <p:stCondLst>
                                    <p:cond delay="0"/>
                                  </p:stCondLst>
                                  <p:childTnLst>
                                    <p:cmd type="call" cmd="playFrom(0.0)">
                                      <p:cBhvr>
                                        <p:cTn id="26" dur="79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5"/>
                </p:tgtEl>
              </p:cMediaNode>
            </p:video>
            <p:video>
              <p:cMediaNode vol="80000">
                <p:cTn id="28" repeatCount="indefinite" fill="hold" display="0">
                  <p:stCondLst>
                    <p:cond delay="indefinite"/>
                  </p:stCondLst>
                </p:cTn>
                <p:tgtEl>
                  <p:spTgt spid="6"/>
                </p:tgtEl>
              </p:cMediaNode>
            </p:video>
            <p:video>
              <p:cMediaNode vol="80000">
                <p:cTn id="29" repeatCount="indefinite" fill="hold" display="0">
                  <p:stCondLst>
                    <p:cond delay="indefinite"/>
                  </p:stCondLst>
                </p:cTn>
                <p:tgtEl>
                  <p:spTgt spid="13"/>
                </p:tgtEl>
              </p:cMediaNode>
            </p:video>
            <p:video>
              <p:cMediaNode vol="80000">
                <p:cTn id="30" repeatCount="indefinite" fill="hold" display="0">
                  <p:stCondLst>
                    <p:cond delay="indefinite"/>
                  </p:stCondLst>
                </p:cTn>
                <p:tgtEl>
                  <p:spTgt spid="14"/>
                </p:tgtEl>
              </p:cMediaNode>
            </p:video>
          </p:childTnLst>
        </p:cTn>
      </p:par>
    </p:tnLst>
    <p:bldLst>
      <p:bldP spid="11" grpId="0"/>
      <p:bldP spid="12" grpId="0"/>
    </p:bld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lace_gt_reflectanc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669247" y="2031273"/>
            <a:ext cx="2659989" cy="3546650"/>
          </a:xfrm>
          <a:prstGeom prst="rect">
            <a:avLst/>
          </a:prstGeom>
        </p:spPr>
      </p:pic>
      <p:pic>
        <p:nvPicPr>
          <p:cNvPr id="14" name="palace_ours_reflectance">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5798208" y="2031273"/>
            <a:ext cx="2659987" cy="3546650"/>
          </a:xfrm>
          <a:prstGeom prst="rect">
            <a:avLst/>
          </a:prstGeom>
        </p:spPr>
      </p:pic>
      <p:sp>
        <p:nvSpPr>
          <p:cNvPr id="15" name="文本框 14"/>
          <p:cNvSpPr txBox="1"/>
          <p:nvPr/>
        </p:nvSpPr>
        <p:spPr>
          <a:xfrm>
            <a:off x="9073808" y="5623655"/>
            <a:ext cx="1892594" cy="369332"/>
          </a:xfrm>
          <a:prstGeom prst="rect">
            <a:avLst/>
          </a:prstGeom>
          <a:noFill/>
        </p:spPr>
        <p:txBody>
          <a:bodyPr wrap="square" rtlCol="0">
            <a:spAutoFit/>
          </a:bodyPr>
          <a:lstStyle/>
          <a:p>
            <a:pPr algn="ctr"/>
            <a:r>
              <a:rPr lang="en-US" altLang="zh-CN" dirty="0" err="1" smtClean="0"/>
              <a:t>Groundtruth</a:t>
            </a:r>
            <a:endParaRPr lang="en-US" dirty="0"/>
          </a:p>
        </p:txBody>
      </p:sp>
      <p:sp>
        <p:nvSpPr>
          <p:cNvPr id="16" name="文本框 15"/>
          <p:cNvSpPr txBox="1"/>
          <p:nvPr/>
        </p:nvSpPr>
        <p:spPr>
          <a:xfrm>
            <a:off x="6225439" y="5623655"/>
            <a:ext cx="1892594" cy="369332"/>
          </a:xfrm>
          <a:prstGeom prst="rect">
            <a:avLst/>
          </a:prstGeom>
          <a:noFill/>
        </p:spPr>
        <p:txBody>
          <a:bodyPr wrap="square" rtlCol="0">
            <a:spAutoFit/>
          </a:bodyPr>
          <a:lstStyle/>
          <a:p>
            <a:pPr algn="ctr"/>
            <a:r>
              <a:rPr lang="en-US" altLang="zh-CN" dirty="0" smtClean="0"/>
              <a:t>Ours</a:t>
            </a:r>
            <a:endParaRPr lang="en-US" dirty="0"/>
          </a:p>
        </p:txBody>
      </p:sp>
      <p:sp>
        <p:nvSpPr>
          <p:cNvPr id="23" name="标题 1"/>
          <p:cNvSpPr>
            <a:spLocks noGrp="1"/>
          </p:cNvSpPr>
          <p:nvPr>
            <p:ph type="title"/>
          </p:nvPr>
        </p:nvSpPr>
        <p:spPr>
          <a:xfrm>
            <a:off x="838200" y="98425"/>
            <a:ext cx="10515600" cy="1325563"/>
          </a:xfrm>
        </p:spPr>
        <p:txBody>
          <a:bodyPr/>
          <a:lstStyle/>
          <a:p>
            <a:r>
              <a:rPr lang="en-US" dirty="0">
                <a:solidFill>
                  <a:schemeClr val="bg1"/>
                </a:solidFill>
              </a:rPr>
              <a:t>Quantitative</a:t>
            </a:r>
            <a:r>
              <a:rPr lang="en-US" altLang="zh-CN" dirty="0" smtClean="0">
                <a:solidFill>
                  <a:schemeClr val="bg1"/>
                </a:solidFill>
              </a:rPr>
              <a:t> evaluation</a:t>
            </a:r>
            <a:endParaRPr lang="zh-CN" altLang="en-US" dirty="0">
              <a:solidFill>
                <a:schemeClr val="bg1"/>
              </a:solidFill>
            </a:endParaRPr>
          </a:p>
        </p:txBody>
      </p:sp>
      <p:pic>
        <p:nvPicPr>
          <p:cNvPr id="2" name="图片 1"/>
          <p:cNvPicPr>
            <a:picLocks noChangeAspect="1"/>
          </p:cNvPicPr>
          <p:nvPr/>
        </p:nvPicPr>
        <p:blipFill rotWithShape="1">
          <a:blip r:embed="rId12"/>
          <a:srcRect l="31991" t="16744" r="21765" b="62637"/>
          <a:stretch/>
        </p:blipFill>
        <p:spPr>
          <a:xfrm>
            <a:off x="1178168" y="5178310"/>
            <a:ext cx="4349063" cy="1033456"/>
          </a:xfrm>
          <a:prstGeom prst="rect">
            <a:avLst/>
          </a:prstGeom>
        </p:spPr>
      </p:pic>
      <p:pic>
        <p:nvPicPr>
          <p:cNvPr id="3" name="000">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3"/>
          <a:stretch>
            <a:fillRect/>
          </a:stretch>
        </p:blipFill>
        <p:spPr>
          <a:xfrm>
            <a:off x="751132" y="1853133"/>
            <a:ext cx="4562231" cy="3028377"/>
          </a:xfrm>
          <a:prstGeom prst="rect">
            <a:avLst/>
          </a:prstGeom>
        </p:spPr>
      </p:pic>
    </p:spTree>
    <p:custDataLst>
      <p:tags r:id="rId1"/>
    </p:custDataLst>
    <p:extLst>
      <p:ext uri="{BB962C8B-B14F-4D97-AF65-F5344CB8AC3E}">
        <p14:creationId xmlns:p14="http://schemas.microsoft.com/office/powerpoint/2010/main" val="307582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13"/>
                                        </p:tgtEl>
                                      </p:cBhvr>
                                    </p:cmd>
                                  </p:childTnLst>
                                </p:cTn>
                              </p:par>
                              <p:par>
                                <p:cTn id="7" presetID="1" presetClass="mediacall" presetSubtype="0" fill="hold" nodeType="withEffect">
                                  <p:stCondLst>
                                    <p:cond delay="0"/>
                                  </p:stCondLst>
                                  <p:childTnLst>
                                    <p:cmd type="call" cmd="playFrom(0.0)">
                                      <p:cBhvr>
                                        <p:cTn id="8" dur="14900" fill="hold"/>
                                        <p:tgtEl>
                                          <p:spTgt spid="14"/>
                                        </p:tgtEl>
                                      </p:cBhvr>
                                    </p:cmd>
                                  </p:childTnLst>
                                </p:cTn>
                              </p:par>
                              <p:par>
                                <p:cTn id="9" presetID="1" presetClass="mediacall" presetSubtype="0" fill="hold" nodeType="withEffect">
                                  <p:stCondLst>
                                    <p:cond delay="0"/>
                                  </p:stCondLst>
                                  <p:childTnLst>
                                    <p:cmd type="call" cmd="playFrom(0.0)">
                                      <p:cBhvr>
                                        <p:cTn id="10"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3"/>
                </p:tgtEl>
              </p:cMediaNode>
            </p:video>
            <p:video>
              <p:cMediaNode vol="80000">
                <p:cTn id="12" repeatCount="indefinite" fill="hold" display="0">
                  <p:stCondLst>
                    <p:cond delay="indefinite"/>
                  </p:stCondLst>
                </p:cTn>
                <p:tgtEl>
                  <p:spTgt spid="14"/>
                </p:tgtEl>
              </p:cMediaNode>
            </p:video>
            <p:video>
              <p:cMediaNode vol="80000">
                <p:cTn id="13" fill="hold" display="0">
                  <p:stCondLst>
                    <p:cond delay="indefinite"/>
                  </p:stCondLst>
                </p:cTn>
                <p:tgtEl>
                  <p:spTgt spid="3"/>
                </p:tgtEl>
              </p:cMediaNode>
            </p:video>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Conclusion</a:t>
            </a:r>
            <a:endParaRPr lang="en-US" dirty="0">
              <a:solidFill>
                <a:schemeClr val="bg1"/>
              </a:solidFill>
            </a:endParaRPr>
          </a:p>
        </p:txBody>
      </p:sp>
      <p:sp>
        <p:nvSpPr>
          <p:cNvPr id="3" name="内容占位符 2"/>
          <p:cNvSpPr>
            <a:spLocks noGrp="1"/>
          </p:cNvSpPr>
          <p:nvPr>
            <p:ph idx="1"/>
          </p:nvPr>
        </p:nvSpPr>
        <p:spPr>
          <a:xfrm>
            <a:off x="942535" y="2027012"/>
            <a:ext cx="10411265" cy="4526189"/>
          </a:xfrm>
        </p:spPr>
        <p:txBody>
          <a:bodyPr>
            <a:normAutofit lnSpcReduction="10000"/>
          </a:bodyPr>
          <a:lstStyle/>
          <a:p>
            <a:pPr marL="0" indent="0">
              <a:buNone/>
            </a:pPr>
            <a:r>
              <a:rPr lang="en-US" sz="3600" dirty="0" smtClean="0"/>
              <a:t>The first work that successfully addressing intrinsic video decomposition</a:t>
            </a:r>
          </a:p>
          <a:p>
            <a:pPr lvl="1"/>
            <a:endParaRPr lang="en-US" sz="3200" dirty="0" smtClean="0"/>
          </a:p>
          <a:p>
            <a:pPr lvl="1"/>
            <a:r>
              <a:rPr lang="en-US" sz="3200" dirty="0" smtClean="0"/>
              <a:t>A causal-</a:t>
            </a:r>
            <a:r>
              <a:rPr lang="en-US" sz="3200" dirty="0" err="1" smtClean="0"/>
              <a:t>anticausal</a:t>
            </a:r>
            <a:r>
              <a:rPr lang="en-US" sz="3200" dirty="0" smtClean="0"/>
              <a:t>, course-to-fine iterative scheme</a:t>
            </a:r>
          </a:p>
          <a:p>
            <a:pPr lvl="1"/>
            <a:endParaRPr lang="en-US" sz="3200" dirty="0" smtClean="0"/>
          </a:p>
          <a:p>
            <a:pPr lvl="1"/>
            <a:r>
              <a:rPr lang="en-US" sz="3200" dirty="0" smtClean="0"/>
              <a:t>A probabilistic approach to propagate reflectance frame to frame</a:t>
            </a:r>
          </a:p>
          <a:p>
            <a:pPr lvl="1"/>
            <a:endParaRPr lang="en-US" sz="3200" dirty="0" smtClean="0"/>
          </a:p>
          <a:p>
            <a:pPr lvl="1"/>
            <a:r>
              <a:rPr lang="en-US" sz="3200" dirty="0" smtClean="0"/>
              <a:t>Memory efficient, little user interaction</a:t>
            </a:r>
          </a:p>
          <a:p>
            <a:pPr lvl="1"/>
            <a:endParaRPr lang="en-US" dirty="0" smtClean="0"/>
          </a:p>
          <a:p>
            <a:pPr lvl="1"/>
            <a:endParaRPr lang="en-US" dirty="0" smtClean="0"/>
          </a:p>
          <a:p>
            <a:endParaRPr lang="en-US" dirty="0" smtClean="0"/>
          </a:p>
          <a:p>
            <a:pPr lvl="1"/>
            <a:endParaRPr lang="en-US" dirty="0"/>
          </a:p>
        </p:txBody>
      </p:sp>
    </p:spTree>
    <p:extLst>
      <p:ext uri="{BB962C8B-B14F-4D97-AF65-F5344CB8AC3E}">
        <p14:creationId xmlns:p14="http://schemas.microsoft.com/office/powerpoint/2010/main" val="320436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limitation and future works</a:t>
            </a:r>
            <a:endParaRPr lang="en-US" dirty="0">
              <a:solidFill>
                <a:schemeClr val="bg1"/>
              </a:solidFill>
            </a:endParaRPr>
          </a:p>
        </p:txBody>
      </p:sp>
      <p:sp>
        <p:nvSpPr>
          <p:cNvPr id="3" name="内容占位符 2"/>
          <p:cNvSpPr>
            <a:spLocks noGrp="1"/>
          </p:cNvSpPr>
          <p:nvPr>
            <p:ph idx="1"/>
          </p:nvPr>
        </p:nvSpPr>
        <p:spPr>
          <a:xfrm>
            <a:off x="838200" y="2092325"/>
            <a:ext cx="10515600" cy="4351338"/>
          </a:xfrm>
        </p:spPr>
        <p:txBody>
          <a:bodyPr>
            <a:normAutofit/>
          </a:bodyPr>
          <a:lstStyle/>
          <a:p>
            <a:r>
              <a:rPr lang="en-US" sz="3600" dirty="0" smtClean="0"/>
              <a:t>Decomposition quality</a:t>
            </a:r>
          </a:p>
          <a:p>
            <a:pPr lvl="1"/>
            <a:r>
              <a:rPr lang="en-US" sz="3200" dirty="0" smtClean="0"/>
              <a:t>Bounded by first frame decomposition</a:t>
            </a:r>
          </a:p>
          <a:p>
            <a:pPr lvl="1"/>
            <a:endParaRPr lang="en-US" sz="3200" dirty="0" smtClean="0"/>
          </a:p>
          <a:p>
            <a:r>
              <a:rPr lang="en-US" sz="3600" dirty="0" smtClean="0"/>
              <a:t>Temporal information</a:t>
            </a:r>
          </a:p>
          <a:p>
            <a:pPr lvl="1"/>
            <a:r>
              <a:rPr lang="en-US" sz="3200" dirty="0" smtClean="0"/>
              <a:t>Accuracy of optical flow</a:t>
            </a:r>
          </a:p>
          <a:p>
            <a:pPr lvl="1"/>
            <a:r>
              <a:rPr lang="en-US" sz="3200" dirty="0" smtClean="0"/>
              <a:t>Pixel-wise correspondence</a:t>
            </a:r>
          </a:p>
          <a:p>
            <a:endParaRPr lang="en-US" sz="3600" dirty="0" smtClean="0"/>
          </a:p>
          <a:p>
            <a:pPr lvl="1"/>
            <a:endParaRPr lang="en-US" sz="3200" dirty="0"/>
          </a:p>
        </p:txBody>
      </p:sp>
    </p:spTree>
    <p:extLst>
      <p:ext uri="{BB962C8B-B14F-4D97-AF65-F5344CB8AC3E}">
        <p14:creationId xmlns:p14="http://schemas.microsoft.com/office/powerpoint/2010/main" val="3481366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41248" y="609601"/>
            <a:ext cx="10338816" cy="1338262"/>
          </a:xfrm>
        </p:spPr>
        <p:txBody>
          <a:bodyPr>
            <a:normAutofit/>
          </a:bodyPr>
          <a:lstStyle/>
          <a:p>
            <a:r>
              <a:rPr lang="en-US" altLang="zh-CN" dirty="0" smtClean="0"/>
              <a:t>Intrinsic Video and Applications</a:t>
            </a:r>
            <a:endParaRPr lang="en-US" dirty="0"/>
          </a:p>
        </p:txBody>
      </p:sp>
      <p:sp>
        <p:nvSpPr>
          <p:cNvPr id="3" name="副标题 2"/>
          <p:cNvSpPr>
            <a:spLocks noGrp="1"/>
          </p:cNvSpPr>
          <p:nvPr>
            <p:ph type="subTitle" idx="1"/>
          </p:nvPr>
        </p:nvSpPr>
        <p:spPr>
          <a:xfrm>
            <a:off x="1438656" y="1633538"/>
            <a:ext cx="9144000" cy="2195512"/>
          </a:xfrm>
        </p:spPr>
        <p:txBody>
          <a:bodyPr/>
          <a:lstStyle/>
          <a:p>
            <a:endParaRPr lang="en-US" dirty="0" smtClean="0">
              <a:hlinkClick r:id="rId4"/>
            </a:endParaRPr>
          </a:p>
          <a:p>
            <a:r>
              <a:rPr lang="en-US" dirty="0" smtClean="0">
                <a:hlinkClick r:id="rId4"/>
              </a:rPr>
              <a:t>http</a:t>
            </a:r>
            <a:r>
              <a:rPr lang="en-US" dirty="0">
                <a:hlinkClick r:id="rId4"/>
              </a:rPr>
              <a:t>://</a:t>
            </a:r>
            <a:r>
              <a:rPr lang="en-US" dirty="0" smtClean="0">
                <a:hlinkClick r:id="rId4"/>
              </a:rPr>
              <a:t>media.au.tsinghua.edu.cn/yegenzhi/IntrinsicVideo.htm</a:t>
            </a:r>
          </a:p>
          <a:p>
            <a:endParaRPr lang="en-US" sz="3200" dirty="0" smtClean="0"/>
          </a:p>
          <a:p>
            <a:r>
              <a:rPr lang="en-US" sz="3200" dirty="0" smtClean="0"/>
              <a:t>Data available online!</a:t>
            </a:r>
            <a:endParaRPr lang="en-US" sz="3200" dirty="0"/>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37880"/>
            <a:ext cx="12192001" cy="2320119"/>
          </a:xfrm>
          <a:prstGeom prst="rect">
            <a:avLst/>
          </a:prstGeom>
        </p:spPr>
      </p:pic>
    </p:spTree>
    <p:custDataLst>
      <p:tags r:id="rId1"/>
    </p:custDataLst>
    <p:extLst>
      <p:ext uri="{BB962C8B-B14F-4D97-AF65-F5344CB8AC3E}">
        <p14:creationId xmlns:p14="http://schemas.microsoft.com/office/powerpoint/2010/main" val="337101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Intrinsic Video …</a:t>
            </a:r>
            <a:endParaRPr lang="zh-CN" altLang="en-US" dirty="0">
              <a:solidFill>
                <a:schemeClr val="bg1"/>
              </a:solidFill>
            </a:endParaRPr>
          </a:p>
        </p:txBody>
      </p:sp>
      <p:pic>
        <p:nvPicPr>
          <p:cNvPr id="28" name="girl_input">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10"/>
          <a:stretch>
            <a:fillRect/>
          </a:stretch>
        </p:blipFill>
        <p:spPr>
          <a:xfrm>
            <a:off x="1043940" y="2868839"/>
            <a:ext cx="3276600" cy="1843088"/>
          </a:xfrm>
          <a:prstGeom prst="rect">
            <a:avLst/>
          </a:prstGeom>
        </p:spPr>
      </p:pic>
      <p:pic>
        <p:nvPicPr>
          <p:cNvPr id="30" name="girl_reflectance">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4415536" y="2868839"/>
            <a:ext cx="3283204" cy="1846802"/>
          </a:xfrm>
          <a:prstGeom prst="rect">
            <a:avLst/>
          </a:prstGeom>
        </p:spPr>
      </p:pic>
      <p:pic>
        <p:nvPicPr>
          <p:cNvPr id="32" name="girl_shading">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7793736" y="2868840"/>
            <a:ext cx="3283204" cy="1846802"/>
          </a:xfrm>
          <a:prstGeom prst="rect">
            <a:avLst/>
          </a:prstGeom>
        </p:spPr>
      </p:pic>
      <p:sp>
        <p:nvSpPr>
          <p:cNvPr id="39" name="文本框 38"/>
          <p:cNvSpPr txBox="1"/>
          <p:nvPr/>
        </p:nvSpPr>
        <p:spPr>
          <a:xfrm>
            <a:off x="1346926" y="4768152"/>
            <a:ext cx="2670628" cy="338554"/>
          </a:xfrm>
          <a:prstGeom prst="rect">
            <a:avLst/>
          </a:prstGeom>
          <a:noFill/>
        </p:spPr>
        <p:txBody>
          <a:bodyPr wrap="square" rtlCol="0">
            <a:spAutoFit/>
          </a:bodyPr>
          <a:lstStyle/>
          <a:p>
            <a:pPr algn="ctr"/>
            <a:r>
              <a:rPr lang="en-US" sz="1600" dirty="0" smtClean="0"/>
              <a:t>Input video</a:t>
            </a:r>
            <a:endParaRPr lang="en-US" sz="1600" dirty="0"/>
          </a:p>
        </p:txBody>
      </p:sp>
      <p:sp>
        <p:nvSpPr>
          <p:cNvPr id="40" name="文本框 39"/>
          <p:cNvSpPr txBox="1"/>
          <p:nvPr/>
        </p:nvSpPr>
        <p:spPr>
          <a:xfrm>
            <a:off x="4799329" y="4768152"/>
            <a:ext cx="2670628" cy="338554"/>
          </a:xfrm>
          <a:prstGeom prst="rect">
            <a:avLst/>
          </a:prstGeom>
          <a:noFill/>
        </p:spPr>
        <p:txBody>
          <a:bodyPr wrap="square" rtlCol="0">
            <a:spAutoFit/>
          </a:bodyPr>
          <a:lstStyle/>
          <a:p>
            <a:pPr algn="ctr"/>
            <a:r>
              <a:rPr lang="en-US" sz="1600" dirty="0"/>
              <a:t>Reflectance layer</a:t>
            </a:r>
          </a:p>
        </p:txBody>
      </p:sp>
      <p:sp>
        <p:nvSpPr>
          <p:cNvPr id="42" name="文本框 41"/>
          <p:cNvSpPr txBox="1"/>
          <p:nvPr/>
        </p:nvSpPr>
        <p:spPr>
          <a:xfrm>
            <a:off x="8061924" y="4768152"/>
            <a:ext cx="2670628" cy="338554"/>
          </a:xfrm>
          <a:prstGeom prst="rect">
            <a:avLst/>
          </a:prstGeom>
          <a:noFill/>
        </p:spPr>
        <p:txBody>
          <a:bodyPr wrap="square" rtlCol="0">
            <a:spAutoFit/>
          </a:bodyPr>
          <a:lstStyle/>
          <a:p>
            <a:pPr algn="ctr"/>
            <a:r>
              <a:rPr lang="en-US" sz="1600" dirty="0"/>
              <a:t>Shading layer</a:t>
            </a:r>
          </a:p>
        </p:txBody>
      </p:sp>
    </p:spTree>
    <p:custDataLst>
      <p:tags r:id="rId1"/>
    </p:custDataLst>
    <p:extLst>
      <p:ext uri="{BB962C8B-B14F-4D97-AF65-F5344CB8AC3E}">
        <p14:creationId xmlns:p14="http://schemas.microsoft.com/office/powerpoint/2010/main" val="385309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6" fill="hold"/>
                                        <p:tgtEl>
                                          <p:spTgt spid="28"/>
                                        </p:tgtEl>
                                      </p:cBhvr>
                                    </p:cmd>
                                  </p:childTnLst>
                                </p:cTn>
                              </p:par>
                              <p:par>
                                <p:cTn id="7" presetID="1" presetClass="mediacall" presetSubtype="0" fill="hold" nodeType="withEffect">
                                  <p:stCondLst>
                                    <p:cond delay="0"/>
                                  </p:stCondLst>
                                  <p:childTnLst>
                                    <p:cmd type="call" cmd="playFrom(0.0)">
                                      <p:cBhvr>
                                        <p:cTn id="8" dur="11916" fill="hold"/>
                                        <p:tgtEl>
                                          <p:spTgt spid="30"/>
                                        </p:tgtEl>
                                      </p:cBhvr>
                                    </p:cmd>
                                  </p:childTnLst>
                                </p:cTn>
                              </p:par>
                              <p:par>
                                <p:cTn id="9" presetID="1" presetClass="mediacall" presetSubtype="0" fill="hold" nodeType="withEffect">
                                  <p:stCondLst>
                                    <p:cond delay="0"/>
                                  </p:stCondLst>
                                  <p:childTnLst>
                                    <p:cmd type="call" cmd="playFrom(0.0)">
                                      <p:cBhvr>
                                        <p:cTn id="10" dur="1191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8"/>
                </p:tgtEl>
              </p:cMediaNode>
            </p:video>
            <p:video>
              <p:cMediaNode vol="80000">
                <p:cTn id="12" repeatCount="indefinite" fill="hold" display="0">
                  <p:stCondLst>
                    <p:cond delay="indefinite"/>
                  </p:stCondLst>
                </p:cTn>
                <p:tgtEl>
                  <p:spTgt spid="30"/>
                </p:tgtEl>
              </p:cMediaNode>
            </p:video>
            <p:video>
              <p:cMediaNode vol="80000">
                <p:cTn id="13" repeatCount="indefinite" fill="hold" display="0">
                  <p:stCondLst>
                    <p:cond delay="indefinite"/>
                  </p:stCondLst>
                </p:cTn>
                <p:tgtEl>
                  <p:spTgt spid="32"/>
                </p:tgtEl>
              </p:cMediaNode>
            </p:vide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 and Applications</a:t>
            </a:r>
            <a:endParaRPr lang="zh-CN" altLang="en-US" dirty="0">
              <a:solidFill>
                <a:schemeClr val="bg1"/>
              </a:solidFill>
            </a:endParaRPr>
          </a:p>
        </p:txBody>
      </p:sp>
      <p:pic>
        <p:nvPicPr>
          <p:cNvPr id="5" name="girl_material editing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408774" y="4401977"/>
            <a:ext cx="3658110" cy="2057687"/>
          </a:xfrm>
          <a:prstGeom prst="rect">
            <a:avLst/>
          </a:prstGeom>
        </p:spPr>
      </p:pic>
      <p:pic>
        <p:nvPicPr>
          <p:cNvPr id="6" name="girl_npr">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7578041" y="1862138"/>
            <a:ext cx="3658110" cy="2057687"/>
          </a:xfrm>
          <a:prstGeom prst="rect">
            <a:avLst/>
          </a:prstGeom>
        </p:spPr>
      </p:pic>
      <p:pic>
        <p:nvPicPr>
          <p:cNvPr id="7" name="girl_input">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1408774" y="1862138"/>
            <a:ext cx="3658110" cy="2057687"/>
          </a:xfrm>
          <a:prstGeom prst="rect">
            <a:avLst/>
          </a:prstGeom>
        </p:spPr>
      </p:pic>
      <p:cxnSp>
        <p:nvCxnSpPr>
          <p:cNvPr id="8" name="直接连接符 7"/>
          <p:cNvCxnSpPr/>
          <p:nvPr/>
        </p:nvCxnSpPr>
        <p:spPr>
          <a:xfrm>
            <a:off x="5486400" y="4180742"/>
            <a:ext cx="13786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180408" y="3463290"/>
            <a:ext cx="0" cy="15474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irl_cloth">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5"/>
          <a:stretch>
            <a:fillRect/>
          </a:stretch>
        </p:blipFill>
        <p:spPr>
          <a:xfrm>
            <a:off x="7578041" y="4401977"/>
            <a:ext cx="3658110" cy="2057687"/>
          </a:xfrm>
          <a:prstGeom prst="rect">
            <a:avLst/>
          </a:prstGeom>
        </p:spPr>
      </p:pic>
      <p:sp>
        <p:nvSpPr>
          <p:cNvPr id="11" name="文本框 10"/>
          <p:cNvSpPr txBox="1"/>
          <p:nvPr/>
        </p:nvSpPr>
        <p:spPr>
          <a:xfrm>
            <a:off x="5078563" y="3475405"/>
            <a:ext cx="1068142" cy="338554"/>
          </a:xfrm>
          <a:prstGeom prst="rect">
            <a:avLst/>
          </a:prstGeom>
          <a:noFill/>
        </p:spPr>
        <p:txBody>
          <a:bodyPr wrap="square" rtlCol="0">
            <a:spAutoFit/>
          </a:bodyPr>
          <a:lstStyle/>
          <a:p>
            <a:pPr algn="r"/>
            <a:r>
              <a:rPr lang="en-US" sz="1600" dirty="0" smtClean="0"/>
              <a:t>Input </a:t>
            </a:r>
          </a:p>
        </p:txBody>
      </p:sp>
      <p:sp>
        <p:nvSpPr>
          <p:cNvPr id="12" name="文本框 11"/>
          <p:cNvSpPr txBox="1"/>
          <p:nvPr/>
        </p:nvSpPr>
        <p:spPr>
          <a:xfrm>
            <a:off x="5011465" y="4381850"/>
            <a:ext cx="1068142" cy="584775"/>
          </a:xfrm>
          <a:prstGeom prst="rect">
            <a:avLst/>
          </a:prstGeom>
          <a:noFill/>
        </p:spPr>
        <p:txBody>
          <a:bodyPr wrap="square" rtlCol="0">
            <a:spAutoFit/>
          </a:bodyPr>
          <a:lstStyle/>
          <a:p>
            <a:pPr algn="r"/>
            <a:r>
              <a:rPr lang="en-US" sz="1600" dirty="0"/>
              <a:t>Material editing</a:t>
            </a:r>
          </a:p>
        </p:txBody>
      </p:sp>
      <p:sp>
        <p:nvSpPr>
          <p:cNvPr id="13" name="文本框 12"/>
          <p:cNvSpPr txBox="1"/>
          <p:nvPr/>
        </p:nvSpPr>
        <p:spPr>
          <a:xfrm>
            <a:off x="6113207" y="4502904"/>
            <a:ext cx="1364653" cy="338554"/>
          </a:xfrm>
          <a:prstGeom prst="rect">
            <a:avLst/>
          </a:prstGeom>
          <a:noFill/>
        </p:spPr>
        <p:txBody>
          <a:bodyPr wrap="square" rtlCol="0">
            <a:spAutoFit/>
          </a:bodyPr>
          <a:lstStyle/>
          <a:p>
            <a:pPr algn="ctr"/>
            <a:r>
              <a:rPr lang="en-US" sz="1600" dirty="0"/>
              <a:t>Recoloring</a:t>
            </a:r>
          </a:p>
        </p:txBody>
      </p:sp>
      <p:sp>
        <p:nvSpPr>
          <p:cNvPr id="14" name="文本框 13"/>
          <p:cNvSpPr txBox="1"/>
          <p:nvPr/>
        </p:nvSpPr>
        <p:spPr>
          <a:xfrm>
            <a:off x="6188712" y="3475405"/>
            <a:ext cx="1215304" cy="338554"/>
          </a:xfrm>
          <a:prstGeom prst="rect">
            <a:avLst/>
          </a:prstGeom>
          <a:noFill/>
        </p:spPr>
        <p:txBody>
          <a:bodyPr wrap="square" rtlCol="0">
            <a:spAutoFit/>
          </a:bodyPr>
          <a:lstStyle/>
          <a:p>
            <a:pPr algn="ctr"/>
            <a:r>
              <a:rPr lang="en-US" sz="1600" dirty="0"/>
              <a:t>Stylization</a:t>
            </a:r>
          </a:p>
        </p:txBody>
      </p:sp>
    </p:spTree>
    <p:custDataLst>
      <p:tags r:id="rId1"/>
    </p:custDataLst>
    <p:extLst>
      <p:ext uri="{BB962C8B-B14F-4D97-AF65-F5344CB8AC3E}">
        <p14:creationId xmlns:p14="http://schemas.microsoft.com/office/powerpoint/2010/main" val="75294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 presetClass="mediacall" presetSubtype="0" fill="hold" nodeType="withEffect">
                                  <p:stCondLst>
                                    <p:cond delay="0"/>
                                  </p:stCondLst>
                                  <p:childTnLst>
                                    <p:cmd type="call" cmd="playFrom(0.0)">
                                      <p:cBhvr>
                                        <p:cTn id="18" dur="11916"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11916"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 presetClass="mediacall" presetSubtype="0" fill="hold" nodeType="withEffect">
                                  <p:stCondLst>
                                    <p:cond delay="0"/>
                                  </p:stCondLst>
                                  <p:childTnLst>
                                    <p:cmd type="call" cmd="playFrom(0.0)">
                                      <p:cBhvr>
                                        <p:cTn id="42" dur="11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5"/>
                </p:tgtEl>
              </p:cMediaNode>
            </p:video>
            <p:video>
              <p:cMediaNode vol="80000">
                <p:cTn id="44" repeatCount="indefinite" fill="hold" display="0">
                  <p:stCondLst>
                    <p:cond delay="indefinite"/>
                  </p:stCondLst>
                </p:cTn>
                <p:tgtEl>
                  <p:spTgt spid="6"/>
                </p:tgtEl>
              </p:cMediaNode>
            </p:video>
            <p:video>
              <p:cMediaNode vol="80000">
                <p:cTn id="45" repeatCount="indefinite" fill="hold" display="0">
                  <p:stCondLst>
                    <p:cond delay="indefinite"/>
                  </p:stCondLst>
                </p:cTn>
                <p:tgtEl>
                  <p:spTgt spid="7"/>
                </p:tgtEl>
              </p:cMediaNode>
            </p:video>
            <p:video>
              <p:cMediaNode vol="80000">
                <p:cTn id="46" repeatCount="indefinite" fill="hold" display="0">
                  <p:stCondLst>
                    <p:cond delay="indefinite"/>
                  </p:stCondLst>
                </p:cTn>
                <p:tgtEl>
                  <p:spTgt spid="10"/>
                </p:tgtEl>
              </p:cMediaNode>
            </p:video>
          </p:childTnLst>
        </p:cTn>
      </p:par>
    </p:tnLst>
    <p:bldLst>
      <p:bldP spid="12" grpId="0"/>
      <p:bldP spid="13" grpId="0"/>
      <p:bldP spid="14" grpId="0"/>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The space of intrinsic images</a:t>
            </a:r>
            <a:endParaRPr lang="zh-CN" altLang="en-US" dirty="0">
              <a:solidFill>
                <a:schemeClr val="bg1"/>
              </a:solidFill>
            </a:endParaRPr>
          </a:p>
        </p:txBody>
      </p:sp>
      <p:graphicFrame>
        <p:nvGraphicFramePr>
          <p:cNvPr id="23" name="内容占位符 4"/>
          <p:cNvGraphicFramePr>
            <a:graphicFrameLocks noGrp="1"/>
          </p:cNvGraphicFramePr>
          <p:nvPr>
            <p:ph idx="1"/>
            <p:extLst>
              <p:ext uri="{D42A27DB-BD31-4B8C-83A1-F6EECF244321}">
                <p14:modId xmlns:p14="http://schemas.microsoft.com/office/powerpoint/2010/main" val="683667975"/>
              </p:ext>
            </p:extLst>
          </p:nvPr>
        </p:nvGraphicFramePr>
        <p:xfrm>
          <a:off x="1371600" y="2094155"/>
          <a:ext cx="9478255" cy="3983489"/>
        </p:xfrm>
        <a:graphic>
          <a:graphicData uri="http://schemas.openxmlformats.org/drawingml/2006/table">
            <a:tbl>
              <a:tblPr firstRow="1" bandRow="1">
                <a:tableStyleId>{5C22544A-7EE6-4342-B048-85BDC9FD1C3A}</a:tableStyleId>
              </a:tblPr>
              <a:tblGrid>
                <a:gridCol w="1984068"/>
                <a:gridCol w="2368113"/>
                <a:gridCol w="2756510"/>
                <a:gridCol w="2369564"/>
              </a:tblGrid>
              <a:tr h="391798">
                <a:tc>
                  <a:txBody>
                    <a:bodyPr/>
                    <a:lstStyle/>
                    <a:p>
                      <a:pPr algn="ctr"/>
                      <a:endParaRPr lang="zh-CN" altLang="en-US" dirty="0"/>
                    </a:p>
                  </a:txBody>
                  <a:tcP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algn="ctr"/>
                      <a:r>
                        <a:rPr lang="en-US" altLang="zh-CN" dirty="0" smtClean="0"/>
                        <a:t>Single image</a:t>
                      </a:r>
                      <a:endParaRPr lang="zh-CN" alt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algn="ctr"/>
                      <a:r>
                        <a:rPr lang="en-US" altLang="zh-CN" dirty="0" smtClean="0"/>
                        <a:t>Multiple views</a:t>
                      </a:r>
                      <a:endParaRPr lang="zh-CN" alt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algn="ctr"/>
                      <a:r>
                        <a:rPr lang="en-US" altLang="zh-CN" dirty="0" smtClean="0"/>
                        <a:t>Video sequence</a:t>
                      </a:r>
                      <a:endParaRPr lang="zh-CN" altLang="en-US" dirty="0"/>
                    </a:p>
                  </a:txBody>
                  <a:tcP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tr>
              <a:tr h="1826392">
                <a:tc>
                  <a:txBody>
                    <a:bodyPr/>
                    <a:lstStyle/>
                    <a:p>
                      <a:pPr algn="ctr"/>
                      <a:endParaRPr lang="en-US" altLang="zh-CN" dirty="0" smtClean="0"/>
                    </a:p>
                    <a:p>
                      <a:pPr algn="ctr"/>
                      <a:endParaRPr lang="en-US" altLang="zh-CN" dirty="0" smtClean="0"/>
                    </a:p>
                    <a:p>
                      <a:pPr algn="ctr"/>
                      <a:r>
                        <a:rPr lang="en-US" altLang="zh-CN" dirty="0" smtClean="0"/>
                        <a:t>RGB image</a:t>
                      </a:r>
                      <a:endParaRPr lang="zh-CN" altLang="en-US" dirty="0"/>
                    </a:p>
                  </a:txBody>
                  <a:tcP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lang="en-US" altLang="zh-CN" dirty="0" smtClean="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rowSpan="2">
                  <a:txBody>
                    <a:bodyPr/>
                    <a:lstStyle/>
                    <a:p>
                      <a:pPr algn="ctr"/>
                      <a:endParaRPr lang="en-US" altLang="zh-CN" dirty="0" smtClean="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endParaRPr lang="en-US" altLang="zh-CN" b="1" dirty="0" smtClean="0">
                        <a:solidFill>
                          <a:srgbClr val="FF0000"/>
                        </a:solidFill>
                      </a:endParaRPr>
                    </a:p>
                    <a:p>
                      <a:pPr algn="ctr"/>
                      <a:endParaRPr lang="en-US" altLang="zh-CN" b="1" dirty="0" smtClean="0">
                        <a:solidFill>
                          <a:srgbClr val="FF0000"/>
                        </a:solidFill>
                      </a:endParaRPr>
                    </a:p>
                  </a:txBody>
                  <a:tcP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r>
              <a:tr h="1765299">
                <a:tc>
                  <a:txBody>
                    <a:bodyPr/>
                    <a:lstStyle/>
                    <a:p>
                      <a:pPr algn="ctr"/>
                      <a:endParaRPr lang="en-US" altLang="zh-CN" dirty="0" smtClean="0"/>
                    </a:p>
                    <a:p>
                      <a:pPr algn="ctr"/>
                      <a:endParaRPr lang="en-US" altLang="zh-CN" dirty="0" smtClean="0"/>
                    </a:p>
                    <a:p>
                      <a:pPr algn="ctr"/>
                      <a:r>
                        <a:rPr lang="en-US" altLang="zh-CN" dirty="0" smtClean="0"/>
                        <a:t>With depth cues</a:t>
                      </a:r>
                      <a:endParaRPr lang="zh-CN" altLang="en-US" dirty="0"/>
                    </a:p>
                  </a:txBody>
                  <a:tcP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endParaRPr lang="en-US" altLang="zh-CN" dirty="0" smtClean="0"/>
                    </a:p>
                    <a:p>
                      <a:pPr algn="ctr"/>
                      <a:endParaRPr lang="en-US" altLang="zh-CN" dirty="0" smtClean="0"/>
                    </a:p>
                    <a:p>
                      <a:pPr algn="ctr"/>
                      <a:endParaRPr lang="en-US" altLang="zh-CN" dirty="0" smtClean="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vMerge="1">
                  <a:txBody>
                    <a:bodyPr/>
                    <a:lstStyle/>
                    <a:p>
                      <a:endParaRPr lang="en-US"/>
                    </a:p>
                  </a:txBody>
                  <a:tcPr/>
                </a:tc>
                <a:tc>
                  <a:txBody>
                    <a:bodyPr/>
                    <a:lstStyle/>
                    <a:p>
                      <a:pPr algn="ctr"/>
                      <a:endParaRPr lang="en-US" altLang="zh-CN" dirty="0" smtClean="0"/>
                    </a:p>
                    <a:p>
                      <a:pPr algn="ctr"/>
                      <a:endParaRPr lang="en-US" altLang="zh-CN" dirty="0" smtClean="0"/>
                    </a:p>
                    <a:p>
                      <a:pPr algn="ctr"/>
                      <a:endParaRPr lang="en-US" altLang="zh-CN" dirty="0" smtClean="0"/>
                    </a:p>
                    <a:p>
                      <a:pPr algn="ctr"/>
                      <a:endParaRPr lang="en-US" altLang="zh-CN" dirty="0" smtClean="0"/>
                    </a:p>
                  </a:txBody>
                  <a:tcP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1">
                        <a:lumMod val="20000"/>
                        <a:lumOff val="80000"/>
                      </a:schemeClr>
                    </a:solidFill>
                  </a:tcPr>
                </a:tc>
              </a:tr>
            </a:tbl>
          </a:graphicData>
        </a:graphic>
      </p:graphicFrame>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139" y="4340692"/>
            <a:ext cx="2309812" cy="1010220"/>
          </a:xfrm>
          <a:prstGeom prst="rect">
            <a:avLst/>
          </a:prstGeom>
        </p:spPr>
      </p:pic>
      <p:grpSp>
        <p:nvGrpSpPr>
          <p:cNvPr id="26" name="组合 25"/>
          <p:cNvGrpSpPr/>
          <p:nvPr/>
        </p:nvGrpSpPr>
        <p:grpSpPr>
          <a:xfrm>
            <a:off x="3363020" y="2505075"/>
            <a:ext cx="2351385" cy="1152370"/>
            <a:chOff x="2829620" y="2247900"/>
            <a:chExt cx="2351385" cy="1152370"/>
          </a:xfrm>
        </p:grpSpPr>
        <p:pic>
          <p:nvPicPr>
            <p:cNvPr id="27" name="图片 26"/>
            <p:cNvPicPr>
              <a:picLocks noChangeAspect="1"/>
            </p:cNvPicPr>
            <p:nvPr/>
          </p:nvPicPr>
          <p:blipFill rotWithShape="1">
            <a:blip r:embed="rId5"/>
            <a:srcRect l="23743" t="29304" r="65849" b="42491"/>
            <a:stretch/>
          </p:blipFill>
          <p:spPr>
            <a:xfrm>
              <a:off x="2829620" y="2248851"/>
              <a:ext cx="797209" cy="1151419"/>
            </a:xfrm>
            <a:prstGeom prst="rect">
              <a:avLst/>
            </a:prstGeom>
          </p:spPr>
        </p:pic>
        <p:pic>
          <p:nvPicPr>
            <p:cNvPr id="28" name="图片 27"/>
            <p:cNvPicPr>
              <a:picLocks noChangeAspect="1"/>
            </p:cNvPicPr>
            <p:nvPr/>
          </p:nvPicPr>
          <p:blipFill rotWithShape="1">
            <a:blip r:embed="rId5"/>
            <a:srcRect l="44290" t="29304" r="35359" b="42491"/>
            <a:stretch/>
          </p:blipFill>
          <p:spPr>
            <a:xfrm>
              <a:off x="3622103" y="2247900"/>
              <a:ext cx="1558902" cy="1151419"/>
            </a:xfrm>
            <a:prstGeom prst="rect">
              <a:avLst/>
            </a:prstGeom>
          </p:spPr>
        </p:pic>
      </p:grpSp>
      <p:grpSp>
        <p:nvGrpSpPr>
          <p:cNvPr id="5" name="组合 4"/>
          <p:cNvGrpSpPr/>
          <p:nvPr/>
        </p:nvGrpSpPr>
        <p:grpSpPr>
          <a:xfrm>
            <a:off x="6264172" y="2524125"/>
            <a:ext cx="1749528" cy="2903906"/>
            <a:chOff x="6327672" y="2247900"/>
            <a:chExt cx="1533692" cy="2731537"/>
          </a:xfrm>
        </p:grpSpPr>
        <p:pic>
          <p:nvPicPr>
            <p:cNvPr id="29" name="图片 28"/>
            <p:cNvPicPr>
              <a:picLocks noChangeAspect="1"/>
            </p:cNvPicPr>
            <p:nvPr/>
          </p:nvPicPr>
          <p:blipFill rotWithShape="1">
            <a:blip r:embed="rId6"/>
            <a:srcRect l="13411" t="28388" r="69410" b="38959"/>
            <a:stretch/>
          </p:blipFill>
          <p:spPr>
            <a:xfrm>
              <a:off x="6327672" y="2247900"/>
              <a:ext cx="1530155" cy="1550026"/>
            </a:xfrm>
            <a:prstGeom prst="rect">
              <a:avLst/>
            </a:prstGeom>
          </p:spPr>
        </p:pic>
        <p:pic>
          <p:nvPicPr>
            <p:cNvPr id="30" name="图片 29"/>
            <p:cNvPicPr>
              <a:picLocks noChangeAspect="1"/>
            </p:cNvPicPr>
            <p:nvPr/>
          </p:nvPicPr>
          <p:blipFill rotWithShape="1">
            <a:blip r:embed="rId6"/>
            <a:srcRect l="63665" t="28388" r="13746" b="38959"/>
            <a:stretch/>
          </p:blipFill>
          <p:spPr>
            <a:xfrm>
              <a:off x="6327672" y="3797926"/>
              <a:ext cx="1533692" cy="1181511"/>
            </a:xfrm>
            <a:prstGeom prst="rect">
              <a:avLst/>
            </a:prstGeom>
          </p:spPr>
        </p:pic>
      </p:grpSp>
      <p:pic>
        <p:nvPicPr>
          <p:cNvPr id="12" name="图片 11"/>
          <p:cNvPicPr>
            <a:picLocks noChangeAspect="1"/>
          </p:cNvPicPr>
          <p:nvPr/>
        </p:nvPicPr>
        <p:blipFill rotWithShape="1">
          <a:blip r:embed="rId7"/>
          <a:srcRect l="21889" t="33811" r="38824" b="38311"/>
          <a:stretch/>
        </p:blipFill>
        <p:spPr>
          <a:xfrm>
            <a:off x="8505503" y="4348833"/>
            <a:ext cx="2348235" cy="888008"/>
          </a:xfrm>
          <a:prstGeom prst="rect">
            <a:avLst/>
          </a:prstGeom>
        </p:spPr>
      </p:pic>
      <p:sp>
        <p:nvSpPr>
          <p:cNvPr id="3" name="文本框 2"/>
          <p:cNvSpPr txBox="1"/>
          <p:nvPr/>
        </p:nvSpPr>
        <p:spPr>
          <a:xfrm>
            <a:off x="3359483" y="3672369"/>
            <a:ext cx="2354922" cy="523220"/>
          </a:xfrm>
          <a:prstGeom prst="rect">
            <a:avLst/>
          </a:prstGeom>
          <a:noFill/>
        </p:spPr>
        <p:txBody>
          <a:bodyPr wrap="square" rtlCol="0">
            <a:spAutoFit/>
          </a:bodyPr>
          <a:lstStyle/>
          <a:p>
            <a:pPr algn="ctr"/>
            <a:r>
              <a:rPr lang="en-US" altLang="zh-CN" sz="1400" dirty="0" smtClean="0"/>
              <a:t>[</a:t>
            </a:r>
            <a:r>
              <a:rPr lang="en-US" altLang="zh-CN" sz="1400" dirty="0" err="1"/>
              <a:t>Bousseau</a:t>
            </a:r>
            <a:r>
              <a:rPr lang="en-US" altLang="zh-CN" sz="1400" dirty="0"/>
              <a:t> </a:t>
            </a:r>
            <a:r>
              <a:rPr lang="en-US" altLang="zh-CN" sz="1400" dirty="0" smtClean="0"/>
              <a:t>2009] [Bell 2014]</a:t>
            </a:r>
          </a:p>
          <a:p>
            <a:pPr algn="ctr"/>
            <a:r>
              <a:rPr lang="en-US" sz="1400" dirty="0" smtClean="0"/>
              <a:t>[Zhao 2012] [</a:t>
            </a:r>
            <a:r>
              <a:rPr lang="en-US" sz="1400" dirty="0" err="1" smtClean="0"/>
              <a:t>Garces</a:t>
            </a:r>
            <a:r>
              <a:rPr lang="en-US" sz="1400" dirty="0" smtClean="0"/>
              <a:t> 2012]</a:t>
            </a:r>
            <a:endParaRPr lang="en-US" sz="1400" dirty="0"/>
          </a:p>
        </p:txBody>
      </p:sp>
      <p:sp>
        <p:nvSpPr>
          <p:cNvPr id="14" name="文本框 13"/>
          <p:cNvSpPr txBox="1"/>
          <p:nvPr/>
        </p:nvSpPr>
        <p:spPr>
          <a:xfrm>
            <a:off x="3359483" y="5412156"/>
            <a:ext cx="2354922" cy="307777"/>
          </a:xfrm>
          <a:prstGeom prst="rect">
            <a:avLst/>
          </a:prstGeom>
          <a:noFill/>
        </p:spPr>
        <p:txBody>
          <a:bodyPr wrap="square" rtlCol="0">
            <a:spAutoFit/>
          </a:bodyPr>
          <a:lstStyle/>
          <a:p>
            <a:pPr algn="ctr"/>
            <a:r>
              <a:rPr lang="en-US" altLang="zh-CN" sz="1400" dirty="0" smtClean="0"/>
              <a:t>[</a:t>
            </a:r>
            <a:r>
              <a:rPr lang="en-US" altLang="zh-CN" sz="1400" dirty="0"/>
              <a:t>Chen </a:t>
            </a:r>
            <a:r>
              <a:rPr lang="en-US" altLang="zh-CN" sz="1400" dirty="0" smtClean="0"/>
              <a:t>2013</a:t>
            </a:r>
            <a:r>
              <a:rPr lang="en-US" altLang="zh-CN" sz="1400" dirty="0"/>
              <a:t>]</a:t>
            </a:r>
            <a:endParaRPr lang="zh-CN" altLang="en-US" sz="1400" dirty="0"/>
          </a:p>
        </p:txBody>
      </p:sp>
      <p:sp>
        <p:nvSpPr>
          <p:cNvPr id="15" name="文本框 14"/>
          <p:cNvSpPr txBox="1"/>
          <p:nvPr/>
        </p:nvSpPr>
        <p:spPr>
          <a:xfrm>
            <a:off x="5937611" y="5412156"/>
            <a:ext cx="2354922" cy="307777"/>
          </a:xfrm>
          <a:prstGeom prst="rect">
            <a:avLst/>
          </a:prstGeom>
          <a:noFill/>
        </p:spPr>
        <p:txBody>
          <a:bodyPr wrap="square" rtlCol="0">
            <a:spAutoFit/>
          </a:bodyPr>
          <a:lstStyle/>
          <a:p>
            <a:pPr algn="ctr"/>
            <a:r>
              <a:rPr lang="en-US" altLang="zh-CN" sz="1400" dirty="0"/>
              <a:t>[</a:t>
            </a:r>
            <a:r>
              <a:rPr lang="en-US" altLang="zh-CN" sz="1400" dirty="0" err="1"/>
              <a:t>Laffont</a:t>
            </a:r>
            <a:r>
              <a:rPr lang="en-US" altLang="zh-CN" sz="1400" dirty="0"/>
              <a:t> </a:t>
            </a:r>
            <a:r>
              <a:rPr lang="en-US" altLang="zh-CN" sz="1400" dirty="0" smtClean="0"/>
              <a:t>2012</a:t>
            </a:r>
            <a:r>
              <a:rPr lang="en-US" altLang="zh-CN" sz="1400" dirty="0"/>
              <a:t>]</a:t>
            </a:r>
            <a:endParaRPr lang="zh-CN" altLang="en-US" sz="1400" dirty="0"/>
          </a:p>
        </p:txBody>
      </p:sp>
      <p:sp>
        <p:nvSpPr>
          <p:cNvPr id="16" name="文本框 15"/>
          <p:cNvSpPr txBox="1"/>
          <p:nvPr/>
        </p:nvSpPr>
        <p:spPr>
          <a:xfrm>
            <a:off x="8515739" y="5412156"/>
            <a:ext cx="2354922" cy="307777"/>
          </a:xfrm>
          <a:prstGeom prst="rect">
            <a:avLst/>
          </a:prstGeom>
          <a:noFill/>
        </p:spPr>
        <p:txBody>
          <a:bodyPr wrap="square" rtlCol="0">
            <a:spAutoFit/>
          </a:bodyPr>
          <a:lstStyle/>
          <a:p>
            <a:pPr algn="ctr"/>
            <a:r>
              <a:rPr lang="en-US" altLang="zh-CN" sz="1400" dirty="0"/>
              <a:t>[Lee </a:t>
            </a:r>
            <a:r>
              <a:rPr lang="en-US" altLang="zh-CN" sz="1400" dirty="0" smtClean="0"/>
              <a:t>2012</a:t>
            </a:r>
            <a:r>
              <a:rPr lang="en-US" altLang="zh-CN" sz="1400" dirty="0"/>
              <a:t>]</a:t>
            </a:r>
            <a:endParaRPr lang="zh-CN" altLang="en-US" sz="1400" dirty="0"/>
          </a:p>
        </p:txBody>
      </p:sp>
      <p:grpSp>
        <p:nvGrpSpPr>
          <p:cNvPr id="8" name="组合 7"/>
          <p:cNvGrpSpPr/>
          <p:nvPr/>
        </p:nvGrpSpPr>
        <p:grpSpPr>
          <a:xfrm>
            <a:off x="3382793" y="2524125"/>
            <a:ext cx="2308301" cy="1114426"/>
            <a:chOff x="3538539" y="2372191"/>
            <a:chExt cx="6844574" cy="3289469"/>
          </a:xfrm>
        </p:grpSpPr>
        <p:pic>
          <p:nvPicPr>
            <p:cNvPr id="7" name="图片 6"/>
            <p:cNvPicPr>
              <a:picLocks noChangeAspect="1"/>
            </p:cNvPicPr>
            <p:nvPr/>
          </p:nvPicPr>
          <p:blipFill rotWithShape="1">
            <a:blip r:embed="rId8"/>
            <a:srcRect l="64671" t="42457" r="11428" b="24590"/>
            <a:stretch/>
          </p:blipFill>
          <p:spPr>
            <a:xfrm>
              <a:off x="6012180" y="2372191"/>
              <a:ext cx="4370933" cy="3289469"/>
            </a:xfrm>
            <a:prstGeom prst="rect">
              <a:avLst/>
            </a:prstGeom>
          </p:spPr>
        </p:pic>
        <p:pic>
          <p:nvPicPr>
            <p:cNvPr id="19" name="图片 18"/>
            <p:cNvPicPr>
              <a:picLocks noChangeAspect="1"/>
            </p:cNvPicPr>
            <p:nvPr/>
          </p:nvPicPr>
          <p:blipFill rotWithShape="1">
            <a:blip r:embed="rId8"/>
            <a:srcRect l="26270" t="42457" r="60204" b="24590"/>
            <a:stretch/>
          </p:blipFill>
          <p:spPr>
            <a:xfrm>
              <a:off x="3538539" y="2372191"/>
              <a:ext cx="2473641" cy="3289469"/>
            </a:xfrm>
            <a:prstGeom prst="rect">
              <a:avLst/>
            </a:prstGeom>
          </p:spPr>
        </p:pic>
      </p:grpSp>
      <p:grpSp>
        <p:nvGrpSpPr>
          <p:cNvPr id="10" name="组合 9"/>
          <p:cNvGrpSpPr/>
          <p:nvPr/>
        </p:nvGrpSpPr>
        <p:grpSpPr>
          <a:xfrm>
            <a:off x="3386139" y="2526507"/>
            <a:ext cx="2302006" cy="1112044"/>
            <a:chOff x="-981074" y="-180974"/>
            <a:chExt cx="9667875" cy="5257800"/>
          </a:xfrm>
        </p:grpSpPr>
        <p:pic>
          <p:nvPicPr>
            <p:cNvPr id="9" name="图片 8"/>
            <p:cNvPicPr>
              <a:picLocks noChangeAspect="1"/>
            </p:cNvPicPr>
            <p:nvPr/>
          </p:nvPicPr>
          <p:blipFill rotWithShape="1">
            <a:blip r:embed="rId9"/>
            <a:srcRect l="16718" t="12309" r="65730" b="35020"/>
            <a:stretch/>
          </p:blipFill>
          <p:spPr>
            <a:xfrm>
              <a:off x="-981074" y="-180974"/>
              <a:ext cx="3209924" cy="5257800"/>
            </a:xfrm>
            <a:prstGeom prst="rect">
              <a:avLst/>
            </a:prstGeom>
          </p:spPr>
        </p:pic>
        <p:pic>
          <p:nvPicPr>
            <p:cNvPr id="31" name="图片 30"/>
            <p:cNvPicPr>
              <a:picLocks noChangeAspect="1"/>
            </p:cNvPicPr>
            <p:nvPr/>
          </p:nvPicPr>
          <p:blipFill rotWithShape="1">
            <a:blip r:embed="rId9"/>
            <a:srcRect l="70364" t="12309" r="11927" b="35020"/>
            <a:stretch/>
          </p:blipFill>
          <p:spPr>
            <a:xfrm>
              <a:off x="5448300" y="-180974"/>
              <a:ext cx="3238501" cy="5257800"/>
            </a:xfrm>
            <a:prstGeom prst="rect">
              <a:avLst/>
            </a:prstGeom>
          </p:spPr>
        </p:pic>
        <p:pic>
          <p:nvPicPr>
            <p:cNvPr id="32" name="图片 31"/>
            <p:cNvPicPr>
              <a:picLocks noChangeAspect="1"/>
            </p:cNvPicPr>
            <p:nvPr/>
          </p:nvPicPr>
          <p:blipFill rotWithShape="1">
            <a:blip r:embed="rId9"/>
            <a:srcRect l="51770" t="12309" r="30625" b="35020"/>
            <a:stretch/>
          </p:blipFill>
          <p:spPr>
            <a:xfrm>
              <a:off x="2228850" y="-180974"/>
              <a:ext cx="3219450" cy="5257800"/>
            </a:xfrm>
            <a:prstGeom prst="rect">
              <a:avLst/>
            </a:prstGeom>
          </p:spPr>
        </p:pic>
      </p:grpSp>
      <p:sp>
        <p:nvSpPr>
          <p:cNvPr id="6" name="矩形 5"/>
          <p:cNvSpPr/>
          <p:nvPr/>
        </p:nvSpPr>
        <p:spPr>
          <a:xfrm>
            <a:off x="8515739" y="2524124"/>
            <a:ext cx="2321330" cy="1743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006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26" presetClass="emph" presetSubtype="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par>
                          <p:cTn id="53" fill="hold">
                            <p:stCondLst>
                              <p:cond delay="500"/>
                            </p:stCondLst>
                            <p:childTnLst>
                              <p:par>
                                <p:cTn id="54" presetID="26" presetClass="emph" presetSubtype="0" fill="hold" grpId="2" nodeType="afterEffect">
                                  <p:stCondLst>
                                    <p:cond delay="0"/>
                                  </p:stCondLst>
                                  <p:childTnLst>
                                    <p:animEffect transition="out" filter="fade">
                                      <p:cBhvr>
                                        <p:cTn id="55" dur="500" tmFilter="0, 0; .2, .5; .8, .5; 1, 0"/>
                                        <p:tgtEl>
                                          <p:spTgt spid="6"/>
                                        </p:tgtEl>
                                      </p:cBhvr>
                                    </p:animEffect>
                                    <p:animScale>
                                      <p:cBhvr>
                                        <p:cTn id="56" dur="250" autoRev="1" fill="hold"/>
                                        <p:tgtEl>
                                          <p:spTgt spid="6"/>
                                        </p:tgtEl>
                                      </p:cBhvr>
                                      <p:by x="105000" y="105000"/>
                                    </p:animScale>
                                  </p:childTnLst>
                                </p:cTn>
                              </p:par>
                            </p:childTnLst>
                          </p:cTn>
                        </p:par>
                        <p:par>
                          <p:cTn id="57" fill="hold">
                            <p:stCondLst>
                              <p:cond delay="1000"/>
                            </p:stCondLst>
                            <p:childTnLst>
                              <p:par>
                                <p:cTn id="58" presetID="26" presetClass="emph" presetSubtype="0" fill="hold" grpId="3" nodeType="afterEffect">
                                  <p:stCondLst>
                                    <p:cond delay="0"/>
                                  </p:stCondLst>
                                  <p:childTnLst>
                                    <p:animEffect transition="out" filter="fade">
                                      <p:cBhvr>
                                        <p:cTn id="59" dur="500" tmFilter="0, 0; .2, .5; .8, .5; 1, 0"/>
                                        <p:tgtEl>
                                          <p:spTgt spid="6"/>
                                        </p:tgtEl>
                                      </p:cBhvr>
                                    </p:animEffect>
                                    <p:animScale>
                                      <p:cBhvr>
                                        <p:cTn id="60" dur="250" autoRev="1" fill="hold"/>
                                        <p:tgtEl>
                                          <p:spTgt spid="6"/>
                                        </p:tgtEl>
                                      </p:cBhvr>
                                      <p:by x="105000" y="105000"/>
                                    </p:animScale>
                                  </p:childTnLst>
                                </p:cTn>
                              </p:par>
                            </p:childTnLst>
                          </p:cTn>
                        </p:par>
                        <p:par>
                          <p:cTn id="61" fill="hold">
                            <p:stCondLst>
                              <p:cond delay="1500"/>
                            </p:stCondLst>
                            <p:childTnLst>
                              <p:par>
                                <p:cTn id="62" presetID="26" presetClass="emph" presetSubtype="0" fill="hold" grpId="4" nodeType="afterEffect">
                                  <p:stCondLst>
                                    <p:cond delay="0"/>
                                  </p:stCondLst>
                                  <p:childTnLst>
                                    <p:animEffect transition="out" filter="fade">
                                      <p:cBhvr>
                                        <p:cTn id="63" dur="500" tmFilter="0, 0; .2, .5; .8, .5; 1, 0"/>
                                        <p:tgtEl>
                                          <p:spTgt spid="6"/>
                                        </p:tgtEl>
                                      </p:cBhvr>
                                    </p:animEffect>
                                    <p:animScale>
                                      <p:cBhvr>
                                        <p:cTn id="6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6" grpId="0" animBg="1"/>
      <p:bldP spid="6" grpId="1" animBg="1"/>
      <p:bldP spid="6" grpId="2" animBg="1"/>
      <p:bldP spid="6" grpId="3" animBg="1"/>
      <p:bldP spid="6"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Possible solution #1</a:t>
            </a:r>
            <a:endParaRPr lang="en-US" dirty="0">
              <a:solidFill>
                <a:schemeClr val="bg1"/>
              </a:solidFill>
            </a:endParaRPr>
          </a:p>
        </p:txBody>
      </p:sp>
      <p:sp>
        <p:nvSpPr>
          <p:cNvPr id="3" name="内容占位符 2"/>
          <p:cNvSpPr>
            <a:spLocks noGrp="1"/>
          </p:cNvSpPr>
          <p:nvPr>
            <p:ph idx="1"/>
          </p:nvPr>
        </p:nvSpPr>
        <p:spPr>
          <a:xfrm>
            <a:off x="838200" y="1978025"/>
            <a:ext cx="3907971" cy="511175"/>
          </a:xfrm>
        </p:spPr>
        <p:txBody>
          <a:bodyPr/>
          <a:lstStyle/>
          <a:p>
            <a:pPr marL="0" indent="0">
              <a:buNone/>
            </a:pPr>
            <a:r>
              <a:rPr lang="en-US" dirty="0" smtClean="0"/>
              <a:t>Decompose per frame</a:t>
            </a:r>
          </a:p>
          <a:p>
            <a:pPr marL="0" indent="0">
              <a:buNone/>
            </a:pPr>
            <a:endParaRPr lang="en-US" dirty="0"/>
          </a:p>
        </p:txBody>
      </p:sp>
      <p:sp>
        <p:nvSpPr>
          <p:cNvPr id="5" name="内容占位符 2"/>
          <p:cNvSpPr txBox="1">
            <a:spLocks/>
          </p:cNvSpPr>
          <p:nvPr/>
        </p:nvSpPr>
        <p:spPr>
          <a:xfrm>
            <a:off x="6048052" y="1985283"/>
            <a:ext cx="3907971" cy="503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Post-smoothing</a:t>
            </a:r>
            <a:endParaRPr lang="en-US" dirty="0"/>
          </a:p>
        </p:txBody>
      </p:sp>
      <p:cxnSp>
        <p:nvCxnSpPr>
          <p:cNvPr id="11" name="直接箭头连接符 10"/>
          <p:cNvCxnSpPr/>
          <p:nvPr/>
        </p:nvCxnSpPr>
        <p:spPr>
          <a:xfrm>
            <a:off x="4441371" y="2198914"/>
            <a:ext cx="13768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内容占位符 2"/>
          <p:cNvSpPr txBox="1">
            <a:spLocks/>
          </p:cNvSpPr>
          <p:nvPr/>
        </p:nvSpPr>
        <p:spPr>
          <a:xfrm>
            <a:off x="1321735" y="5441337"/>
            <a:ext cx="390797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400" dirty="0" smtClean="0"/>
              <a:t>Intrinsic image </a:t>
            </a:r>
            <a:r>
              <a:rPr lang="en-US" sz="2400" dirty="0" smtClean="0"/>
              <a:t>[Zhao 2012]</a:t>
            </a:r>
            <a:endParaRPr lang="en-US" sz="2400" dirty="0"/>
          </a:p>
        </p:txBody>
      </p:sp>
      <p:sp>
        <p:nvSpPr>
          <p:cNvPr id="13" name="内容占位符 2"/>
          <p:cNvSpPr txBox="1">
            <a:spLocks/>
          </p:cNvSpPr>
          <p:nvPr/>
        </p:nvSpPr>
        <p:spPr>
          <a:xfrm>
            <a:off x="6198781" y="5435302"/>
            <a:ext cx="4759952" cy="503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Temporal consistency [Lang 2012]</a:t>
            </a:r>
            <a:endParaRPr lang="en-US" sz="2400" dirty="0"/>
          </a:p>
        </p:txBody>
      </p:sp>
      <p:pic>
        <p:nvPicPr>
          <p:cNvPr id="7" name="squ_ref_la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83001" y="2634794"/>
            <a:ext cx="4875732" cy="2740458"/>
          </a:xfrm>
          <a:prstGeom prst="rect">
            <a:avLst/>
          </a:prstGeom>
        </p:spPr>
      </p:pic>
      <p:pic>
        <p:nvPicPr>
          <p:cNvPr id="8" name="squ_ref_zhao">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942536" y="2634794"/>
            <a:ext cx="4875731" cy="2740458"/>
          </a:xfrm>
          <a:prstGeom prst="rect">
            <a:avLst/>
          </a:prstGeom>
        </p:spPr>
      </p:pic>
      <p:sp>
        <p:nvSpPr>
          <p:cNvPr id="15" name="内容占位符 2"/>
          <p:cNvSpPr txBox="1">
            <a:spLocks/>
          </p:cNvSpPr>
          <p:nvPr/>
        </p:nvSpPr>
        <p:spPr>
          <a:xfrm rot="19761390">
            <a:off x="1825830" y="3481059"/>
            <a:ext cx="2946401" cy="1028018"/>
          </a:xfrm>
          <a:prstGeom prst="rect">
            <a:avLst/>
          </a:prstGeom>
          <a:solidFill>
            <a:srgbClr val="FFFFFF">
              <a:alpha val="50196"/>
            </a:srgbClr>
          </a:solidFill>
          <a:ln w="38100">
            <a:solidFill>
              <a:srgbClr val="C00000"/>
            </a:solidFill>
          </a:ln>
          <a:effectLst>
            <a:outerShdw blurRad="50800" dist="38100" dir="2700000" algn="tl" rotWithShape="0">
              <a:prstClr val="black">
                <a:alpha val="40000"/>
              </a:prstClr>
            </a:outerShdw>
          </a:effectLst>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0000"/>
                </a:solidFill>
              </a:rPr>
              <a:t>Temporal jittering</a:t>
            </a:r>
            <a:endParaRPr lang="en-US" dirty="0">
              <a:solidFill>
                <a:srgbClr val="FF0000"/>
              </a:solidFill>
            </a:endParaRPr>
          </a:p>
        </p:txBody>
      </p:sp>
      <p:pic>
        <p:nvPicPr>
          <p:cNvPr id="17" name="lang_ref">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6082148" y="2634554"/>
            <a:ext cx="4876585" cy="2740938"/>
          </a:xfrm>
          <a:prstGeom prst="rect">
            <a:avLst/>
          </a:prstGeom>
        </p:spPr>
      </p:pic>
      <p:sp>
        <p:nvSpPr>
          <p:cNvPr id="14" name="内容占位符 2"/>
          <p:cNvSpPr txBox="1">
            <a:spLocks/>
          </p:cNvSpPr>
          <p:nvPr/>
        </p:nvSpPr>
        <p:spPr>
          <a:xfrm rot="19761390">
            <a:off x="7106966" y="3481059"/>
            <a:ext cx="2946401" cy="1028018"/>
          </a:xfrm>
          <a:prstGeom prst="rect">
            <a:avLst/>
          </a:prstGeom>
          <a:solidFill>
            <a:srgbClr val="FFFFFF">
              <a:alpha val="50196"/>
            </a:srgbClr>
          </a:solidFill>
          <a:ln w="38100">
            <a:solidFill>
              <a:srgbClr val="C00000"/>
            </a:solidFill>
          </a:ln>
          <a:effectLst>
            <a:outerShdw blurRad="50800" dist="38100" dir="2700000" algn="tl" rotWithShape="0">
              <a:prstClr val="black">
                <a:alpha val="40000"/>
              </a:prstClr>
            </a:outerShdw>
          </a:effectLst>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0000"/>
                </a:solidFill>
              </a:rPr>
              <a:t>Ghosting effect</a:t>
            </a:r>
          </a:p>
        </p:txBody>
      </p:sp>
    </p:spTree>
    <p:custDataLst>
      <p:tags r:id="rId1"/>
    </p:custDataLst>
    <p:extLst>
      <p:ext uri="{BB962C8B-B14F-4D97-AF65-F5344CB8AC3E}">
        <p14:creationId xmlns:p14="http://schemas.microsoft.com/office/powerpoint/2010/main" val="420455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mediacall" presetSubtype="0" fill="hold" nodeType="withEffect">
                                  <p:stCondLst>
                                    <p:cond delay="0"/>
                                  </p:stCondLst>
                                  <p:childTnLst>
                                    <p:cmd type="call" cmd="playFrom(0.0)">
                                      <p:cBhvr>
                                        <p:cTn id="17" dur="7833" fill="hold"/>
                                        <p:tgtEl>
                                          <p:spTgt spid="8"/>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2" presetClass="mediacall" presetSubtype="0" fill="hold" nodeType="withEffect">
                                  <p:stCondLst>
                                    <p:cond delay="0"/>
                                  </p:stCondLst>
                                  <p:childTnLst>
                                    <p:cmd type="call" cmd="togglePause">
                                      <p:cBhvr>
                                        <p:cTn id="24" dur="1"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 presetClass="mediacall" presetSubtype="0" fill="hold" nodeType="withEffect">
                                  <p:stCondLst>
                                    <p:cond delay="0"/>
                                  </p:stCondLst>
                                  <p:childTnLst>
                                    <p:cmd type="call" cmd="playFrom(0.0)">
                                      <p:cBhvr>
                                        <p:cTn id="42" dur="7833" fill="hold"/>
                                        <p:tgtEl>
                                          <p:spTgt spid="7"/>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 presetClass="mediacall" presetSubtype="0" fill="hold" nodeType="withEffect">
                                  <p:stCondLst>
                                    <p:cond delay="0"/>
                                  </p:stCondLst>
                                  <p:childTnLst>
                                    <p:cmd type="call" cmd="playFrom(0.0)">
                                      <p:cBhvr>
                                        <p:cTn id="49" dur="9958" fill="hold"/>
                                        <p:tgtEl>
                                          <p:spTgt spid="17"/>
                                        </p:tgtEl>
                                      </p:cBhvr>
                                    </p:cmd>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2" presetClass="mediacall" presetSubtype="0" fill="hold" nodeType="withEffect">
                                  <p:stCondLst>
                                    <p:cond delay="0"/>
                                  </p:stCondLst>
                                  <p:childTnLst>
                                    <p:cmd type="call" cmd="togglePause">
                                      <p:cBhvr>
                                        <p:cTn id="5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7"/>
                </p:tgtEl>
              </p:cMediaNode>
            </p:video>
            <p:video>
              <p:cMediaNode vol="80000">
                <p:cTn id="58" repeatCount="indefinite" fill="hold" display="0">
                  <p:stCondLst>
                    <p:cond delay="indefinite"/>
                  </p:stCondLst>
                </p:cTn>
                <p:tgtEl>
                  <p:spTgt spid="8"/>
                </p:tgtEl>
              </p:cMediaNode>
            </p:video>
            <p:video>
              <p:cMediaNode vol="80000">
                <p:cTn id="59" repeatCount="indefinite" fill="hold" display="0">
                  <p:stCondLst>
                    <p:cond delay="indefinite"/>
                  </p:stCondLst>
                </p:cTn>
                <p:tgtEl>
                  <p:spTgt spid="17"/>
                </p:tgtEl>
              </p:cMediaNode>
            </p:video>
          </p:childTnLst>
        </p:cTn>
      </p:par>
    </p:tnLst>
    <p:bldLst>
      <p:bldP spid="3" grpId="0" build="p"/>
      <p:bldP spid="5" grpId="0"/>
      <p:bldP spid="12" grpId="0"/>
      <p:bldP spid="13" grpId="0"/>
      <p:bldP spid="15" grpId="0" animBg="1"/>
      <p:bldP spid="14" grpId="0" animBg="1"/>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Possible solution #2</a:t>
            </a:r>
            <a:endParaRPr lang="en-US" dirty="0">
              <a:solidFill>
                <a:schemeClr val="bg1"/>
              </a:solidFill>
            </a:endParaRPr>
          </a:p>
        </p:txBody>
      </p:sp>
      <p:cxnSp>
        <p:nvCxnSpPr>
          <p:cNvPr id="4" name="直接连接符 3"/>
          <p:cNvCxnSpPr/>
          <p:nvPr/>
        </p:nvCxnSpPr>
        <p:spPr>
          <a:xfrm>
            <a:off x="718246" y="1434905"/>
            <a:ext cx="10227213" cy="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 name="内容占位符 2"/>
          <p:cNvSpPr txBox="1">
            <a:spLocks/>
          </p:cNvSpPr>
          <p:nvPr/>
        </p:nvSpPr>
        <p:spPr>
          <a:xfrm>
            <a:off x="6484596" y="5897609"/>
            <a:ext cx="390797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Video </a:t>
            </a:r>
            <a:r>
              <a:rPr lang="en-US" sz="2400" dirty="0" err="1" smtClean="0"/>
              <a:t>snapcut</a:t>
            </a:r>
            <a:r>
              <a:rPr lang="en-US" sz="2400" dirty="0" smtClean="0"/>
              <a:t> [Bai 2009]</a:t>
            </a:r>
            <a:endParaRPr lang="en-US" sz="2400" dirty="0"/>
          </a:p>
        </p:txBody>
      </p:sp>
      <p:sp>
        <p:nvSpPr>
          <p:cNvPr id="7" name="内容占位符 2"/>
          <p:cNvSpPr>
            <a:spLocks noGrp="1"/>
          </p:cNvSpPr>
          <p:nvPr>
            <p:ph idx="1"/>
          </p:nvPr>
        </p:nvSpPr>
        <p:spPr>
          <a:xfrm>
            <a:off x="1670924" y="1825625"/>
            <a:ext cx="3907971" cy="511175"/>
          </a:xfrm>
        </p:spPr>
        <p:txBody>
          <a:bodyPr/>
          <a:lstStyle/>
          <a:p>
            <a:pPr marL="0" indent="0">
              <a:buNone/>
            </a:pPr>
            <a:r>
              <a:rPr lang="en-US" dirty="0" smtClean="0"/>
              <a:t>Decompose first frame</a:t>
            </a:r>
          </a:p>
          <a:p>
            <a:pPr marL="0" indent="0">
              <a:buNone/>
            </a:pPr>
            <a:endParaRPr lang="en-US" dirty="0"/>
          </a:p>
        </p:txBody>
      </p:sp>
      <p:sp>
        <p:nvSpPr>
          <p:cNvPr id="9" name="内容占位符 2"/>
          <p:cNvSpPr txBox="1">
            <a:spLocks/>
          </p:cNvSpPr>
          <p:nvPr/>
        </p:nvSpPr>
        <p:spPr>
          <a:xfrm>
            <a:off x="6744286" y="1845187"/>
            <a:ext cx="3907971" cy="503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Propagate others</a:t>
            </a:r>
          </a:p>
          <a:p>
            <a:pPr marL="0" indent="0">
              <a:buFont typeface="Arial" panose="020B0604020202020204" pitchFamily="34" charset="0"/>
              <a:buNone/>
            </a:pPr>
            <a:endParaRPr lang="en-US" dirty="0"/>
          </a:p>
        </p:txBody>
      </p:sp>
      <p:cxnSp>
        <p:nvCxnSpPr>
          <p:cNvPr id="10" name="直接箭头连接符 9"/>
          <p:cNvCxnSpPr/>
          <p:nvPr/>
        </p:nvCxnSpPr>
        <p:spPr>
          <a:xfrm flipV="1">
            <a:off x="5337543" y="2046514"/>
            <a:ext cx="1117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alace_without_of_reflectanc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783582" y="2336800"/>
            <a:ext cx="2653541" cy="3538055"/>
          </a:xfrm>
          <a:prstGeom prst="rect">
            <a:avLst/>
          </a:prstGeom>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547" y="2360735"/>
            <a:ext cx="2652656" cy="3536874"/>
          </a:xfrm>
          <a:prstGeom prst="rect">
            <a:avLst/>
          </a:prstGeom>
        </p:spPr>
      </p:pic>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590" y="2349104"/>
            <a:ext cx="2649431" cy="3532573"/>
          </a:xfrm>
          <a:prstGeom prst="rect">
            <a:avLst/>
          </a:prstGeom>
        </p:spPr>
      </p:pic>
      <p:sp>
        <p:nvSpPr>
          <p:cNvPr id="22" name="内容占位符 2"/>
          <p:cNvSpPr txBox="1">
            <a:spLocks/>
          </p:cNvSpPr>
          <p:nvPr/>
        </p:nvSpPr>
        <p:spPr>
          <a:xfrm rot="19761390">
            <a:off x="6722654" y="3433610"/>
            <a:ext cx="2946401" cy="1028018"/>
          </a:xfrm>
          <a:prstGeom prst="rect">
            <a:avLst/>
          </a:prstGeom>
          <a:solidFill>
            <a:srgbClr val="FFFFFF">
              <a:alpha val="50196"/>
            </a:srgbClr>
          </a:solidFill>
          <a:ln w="38100">
            <a:solidFill>
              <a:srgbClr val="C00000"/>
            </a:solidFill>
          </a:ln>
          <a:effectLst>
            <a:outerShdw blurRad="50800" dist="38100" dir="2700000" algn="tl" rotWithShape="0">
              <a:prstClr val="black">
                <a:alpha val="40000"/>
              </a:prstClr>
            </a:outerShdw>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0000"/>
                </a:solidFill>
              </a:rPr>
              <a:t>Manual intervention</a:t>
            </a:r>
          </a:p>
          <a:p>
            <a:pPr marL="0" indent="0" algn="ctr">
              <a:buNone/>
            </a:pPr>
            <a:r>
              <a:rPr lang="en-US" dirty="0" smtClean="0">
                <a:solidFill>
                  <a:srgbClr val="FF0000"/>
                </a:solidFill>
              </a:rPr>
              <a:t>Accumulation error</a:t>
            </a:r>
          </a:p>
        </p:txBody>
      </p:sp>
      <p:sp>
        <p:nvSpPr>
          <p:cNvPr id="17" name="内容占位符 2"/>
          <p:cNvSpPr txBox="1">
            <a:spLocks/>
          </p:cNvSpPr>
          <p:nvPr/>
        </p:nvSpPr>
        <p:spPr>
          <a:xfrm>
            <a:off x="1513000" y="5881677"/>
            <a:ext cx="390797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Intrinsic image [Zhao 2012]</a:t>
            </a:r>
            <a:endParaRPr lang="en-US" sz="2400" dirty="0"/>
          </a:p>
        </p:txBody>
      </p:sp>
    </p:spTree>
    <p:custDataLst>
      <p:tags r:id="rId1"/>
    </p:custDataLst>
    <p:extLst>
      <p:ext uri="{BB962C8B-B14F-4D97-AF65-F5344CB8AC3E}">
        <p14:creationId xmlns:p14="http://schemas.microsoft.com/office/powerpoint/2010/main" val="245258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 presetClass="mediacall" presetSubtype="0" fill="hold" nodeType="withEffect">
                                  <p:stCondLst>
                                    <p:cond delay="0"/>
                                  </p:stCondLst>
                                  <p:childTnLst>
                                    <p:cmd type="call" cmd="playFrom(0.0)">
                                      <p:cBhvr>
                                        <p:cTn id="26" dur="14900" fill="hold"/>
                                        <p:tgtEl>
                                          <p:spTgt spid="13"/>
                                        </p:tgtEl>
                                      </p:cBhvr>
                                    </p:cmd>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3"/>
                </p:tgtEl>
              </p:cMediaNode>
            </p:video>
          </p:childTnLst>
        </p:cTn>
      </p:par>
    </p:tnLst>
    <p:bldLst>
      <p:bldP spid="5" grpId="0"/>
      <p:bldP spid="9" grpId="0"/>
      <p:bldP spid="22" grpId="0" animBg="1"/>
      <p:bldP spid="17" grpId="0"/>
    </p:bld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dirty="0" smtClean="0">
                <a:solidFill>
                  <a:schemeClr val="bg1"/>
                </a:solidFill>
              </a:rPr>
              <a:t>Motivation</a:t>
            </a:r>
            <a:endParaRPr lang="en-US" dirty="0">
              <a:solidFill>
                <a:schemeClr val="bg1"/>
              </a:solidFill>
            </a:endParaRPr>
          </a:p>
        </p:txBody>
      </p:sp>
      <p:sp>
        <p:nvSpPr>
          <p:cNvPr id="3" name="内容占位符 2"/>
          <p:cNvSpPr>
            <a:spLocks noGrp="1"/>
          </p:cNvSpPr>
          <p:nvPr>
            <p:ph idx="1"/>
          </p:nvPr>
        </p:nvSpPr>
        <p:spPr>
          <a:xfrm>
            <a:off x="1225682" y="1774608"/>
            <a:ext cx="5062824" cy="3005941"/>
          </a:xfrm>
        </p:spPr>
        <p:txBody>
          <a:bodyPr>
            <a:normAutofit/>
          </a:bodyPr>
          <a:lstStyle/>
          <a:p>
            <a:pPr marL="0" indent="0">
              <a:buNone/>
            </a:pPr>
            <a:r>
              <a:rPr lang="en-US" sz="3600" dirty="0" smtClean="0"/>
              <a:t>Intrinsic video</a:t>
            </a:r>
          </a:p>
          <a:p>
            <a:pPr lvl="1"/>
            <a:r>
              <a:rPr lang="en-US" sz="3200" dirty="0" smtClean="0"/>
              <a:t>Temporal coherence</a:t>
            </a:r>
          </a:p>
          <a:p>
            <a:pPr lvl="1"/>
            <a:r>
              <a:rPr lang="en-US" sz="3200" dirty="0" smtClean="0"/>
              <a:t>No ghosting effects</a:t>
            </a:r>
          </a:p>
          <a:p>
            <a:pPr lvl="1"/>
            <a:r>
              <a:rPr lang="en-US" sz="3200" dirty="0" smtClean="0"/>
              <a:t>Minimal user inputs</a:t>
            </a:r>
          </a:p>
          <a:p>
            <a:pPr lvl="1"/>
            <a:r>
              <a:rPr lang="en-US" sz="3200" dirty="0" smtClean="0"/>
              <a:t>No error accumulation</a:t>
            </a:r>
          </a:p>
          <a:p>
            <a:endParaRPr lang="en-US" sz="3200" dirty="0"/>
          </a:p>
        </p:txBody>
      </p:sp>
      <p:graphicFrame>
        <p:nvGraphicFramePr>
          <p:cNvPr id="6" name="表格 5"/>
          <p:cNvGraphicFramePr>
            <a:graphicFrameLocks noGrp="1"/>
          </p:cNvGraphicFramePr>
          <p:nvPr>
            <p:extLst>
              <p:ext uri="{D42A27DB-BD31-4B8C-83A1-F6EECF244321}">
                <p14:modId xmlns:p14="http://schemas.microsoft.com/office/powerpoint/2010/main" val="3170033167"/>
              </p:ext>
            </p:extLst>
          </p:nvPr>
        </p:nvGraphicFramePr>
        <p:xfrm>
          <a:off x="1956809" y="5516341"/>
          <a:ext cx="2164676" cy="365760"/>
        </p:xfrm>
        <a:graphic>
          <a:graphicData uri="http://schemas.openxmlformats.org/drawingml/2006/table">
            <a:tbl>
              <a:tblPr firstRow="1" bandRow="1">
                <a:tableStyleId>{5C22544A-7EE6-4342-B048-85BDC9FD1C3A}</a:tableStyleId>
              </a:tblPr>
              <a:tblGrid>
                <a:gridCol w="532726"/>
                <a:gridCol w="1631950"/>
              </a:tblGrid>
              <a:tr h="0">
                <a:tc>
                  <a:txBody>
                    <a:bodyPr/>
                    <a:lstStyle/>
                    <a:p>
                      <a:endParaRPr lang="zh-CN" altLang="en-US" dirty="0"/>
                    </a:p>
                  </a:txBody>
                  <a:tcPr>
                    <a:lnR w="38100" cap="flat" cmpd="sng" algn="ctr">
                      <a:solidFill>
                        <a:schemeClr val="bg1"/>
                      </a:solidFill>
                      <a:prstDash val="solid"/>
                      <a:round/>
                      <a:headEnd type="none" w="med" len="med"/>
                      <a:tailEnd type="none" w="med" len="med"/>
                    </a:lnR>
                    <a:solidFill>
                      <a:schemeClr val="accent2"/>
                    </a:solidFill>
                  </a:tcPr>
                </a:tc>
                <a:tc>
                  <a:txBody>
                    <a:bodyPr/>
                    <a:lstStyle/>
                    <a:p>
                      <a:r>
                        <a:rPr lang="en-US" altLang="zh-CN" dirty="0" smtClean="0">
                          <a:solidFill>
                            <a:schemeClr val="tx1"/>
                          </a:solidFill>
                        </a:rPr>
                        <a:t>Decomposition</a:t>
                      </a:r>
                      <a:endParaRPr lang="zh-CN" altLang="en-US"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686313421"/>
              </p:ext>
            </p:extLst>
          </p:nvPr>
        </p:nvGraphicFramePr>
        <p:xfrm>
          <a:off x="1963616" y="4986945"/>
          <a:ext cx="8128005" cy="370840"/>
        </p:xfrm>
        <a:graphic>
          <a:graphicData uri="http://schemas.openxmlformats.org/drawingml/2006/table">
            <a:tbl>
              <a:tblPr firstRow="1" bandRow="1">
                <a:tableStyleId>{5C22544A-7EE6-4342-B048-85BDC9FD1C3A}</a:tableStyleId>
              </a:tblPr>
              <a:tblGrid>
                <a:gridCol w="541867"/>
                <a:gridCol w="541867"/>
                <a:gridCol w="541867"/>
                <a:gridCol w="541867"/>
                <a:gridCol w="541867"/>
                <a:gridCol w="541867"/>
                <a:gridCol w="541867"/>
                <a:gridCol w="541867"/>
                <a:gridCol w="541867"/>
                <a:gridCol w="541867"/>
                <a:gridCol w="541867"/>
                <a:gridCol w="541867"/>
                <a:gridCol w="541867"/>
                <a:gridCol w="541867"/>
                <a:gridCol w="541867"/>
              </a:tblGrid>
              <a:tr h="370840">
                <a:tc>
                  <a:txBody>
                    <a:bodyPr/>
                    <a:lstStyle/>
                    <a:p>
                      <a:endParaRPr lang="zh-CN" altLang="en-US" dirty="0"/>
                    </a:p>
                  </a:txBody>
                  <a:tcPr>
                    <a:lnR w="38100" cap="flat" cmpd="sng" algn="ctr">
                      <a:solidFill>
                        <a:schemeClr val="bg1"/>
                      </a:solidFill>
                      <a:prstDash val="solid"/>
                      <a:round/>
                      <a:headEnd type="none" w="med" len="med"/>
                      <a:tailEnd type="none" w="med" len="med"/>
                    </a:lnR>
                    <a:solidFill>
                      <a:schemeClr val="accent2"/>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endParaRPr lang="zh-CN" altLang="en-US" dirty="0"/>
                    </a:p>
                  </a:txBody>
                  <a:tcPr>
                    <a:lnL w="38100" cap="flat" cmpd="sng" algn="ctr">
                      <a:solidFill>
                        <a:schemeClr val="bg1"/>
                      </a:solidFill>
                      <a:prstDash val="solid"/>
                      <a:round/>
                      <a:headEnd type="none" w="med" len="med"/>
                      <a:tailEnd type="none" w="med" len="med"/>
                    </a:lnL>
                    <a:solidFill>
                      <a:schemeClr val="accent2"/>
                    </a:solidFill>
                  </a:tcPr>
                </a:tc>
              </a:tr>
            </a:tbl>
          </a:graphicData>
        </a:graphic>
      </p:graphicFrame>
      <p:sp>
        <p:nvSpPr>
          <p:cNvPr id="26" name="文本框 25"/>
          <p:cNvSpPr txBox="1"/>
          <p:nvPr/>
        </p:nvSpPr>
        <p:spPr>
          <a:xfrm>
            <a:off x="7018476" y="2662210"/>
            <a:ext cx="4335324" cy="830997"/>
          </a:xfrm>
          <a:prstGeom prst="rect">
            <a:avLst/>
          </a:prstGeom>
          <a:noFill/>
        </p:spPr>
        <p:txBody>
          <a:bodyPr wrap="square" rtlCol="0">
            <a:spAutoFit/>
          </a:bodyPr>
          <a:lstStyle/>
          <a:p>
            <a:r>
              <a:rPr lang="en-US" altLang="zh-CN" sz="2400" dirty="0" smtClean="0"/>
              <a:t>Unified framework combining </a:t>
            </a:r>
            <a:r>
              <a:rPr lang="en-US" altLang="zh-CN" sz="2400" b="1" i="1" dirty="0" smtClean="0"/>
              <a:t>decomposition</a:t>
            </a:r>
            <a:r>
              <a:rPr lang="en-US" altLang="zh-CN" sz="2400" dirty="0" smtClean="0"/>
              <a:t> and </a:t>
            </a:r>
            <a:r>
              <a:rPr lang="en-US" altLang="zh-CN" sz="2400" b="1" i="1" dirty="0" smtClean="0"/>
              <a:t>propagation</a:t>
            </a:r>
            <a:endParaRPr lang="zh-CN" altLang="en-US" sz="2400" b="1" i="1" dirty="0"/>
          </a:p>
        </p:txBody>
      </p:sp>
      <p:sp>
        <p:nvSpPr>
          <p:cNvPr id="27" name="五角星 26"/>
          <p:cNvSpPr/>
          <p:nvPr/>
        </p:nvSpPr>
        <p:spPr>
          <a:xfrm>
            <a:off x="6616369" y="2797531"/>
            <a:ext cx="315311" cy="337265"/>
          </a:xfrm>
          <a:prstGeom prst="star5">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a:p>
        </p:txBody>
      </p:sp>
      <p:graphicFrame>
        <p:nvGraphicFramePr>
          <p:cNvPr id="29" name="表格 28"/>
          <p:cNvGraphicFramePr>
            <a:graphicFrameLocks noGrp="1"/>
          </p:cNvGraphicFramePr>
          <p:nvPr>
            <p:extLst>
              <p:ext uri="{D42A27DB-BD31-4B8C-83A1-F6EECF244321}">
                <p14:modId xmlns:p14="http://schemas.microsoft.com/office/powerpoint/2010/main" val="881677945"/>
              </p:ext>
            </p:extLst>
          </p:nvPr>
        </p:nvGraphicFramePr>
        <p:xfrm>
          <a:off x="4673788" y="5516049"/>
          <a:ext cx="1926654" cy="365760"/>
        </p:xfrm>
        <a:graphic>
          <a:graphicData uri="http://schemas.openxmlformats.org/drawingml/2006/table">
            <a:tbl>
              <a:tblPr firstRow="1" bandRow="1">
                <a:tableStyleId>{5C22544A-7EE6-4342-B048-85BDC9FD1C3A}</a:tableStyleId>
              </a:tblPr>
              <a:tblGrid>
                <a:gridCol w="539750"/>
                <a:gridCol w="1386904"/>
              </a:tblGrid>
              <a:tr h="0">
                <a:tc>
                  <a:txBody>
                    <a:bodyPr/>
                    <a:lstStyle/>
                    <a:p>
                      <a:endParaRPr lang="zh-CN" alt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r>
                        <a:rPr lang="en-US" altLang="zh-CN" dirty="0" smtClean="0">
                          <a:solidFill>
                            <a:schemeClr val="tx1"/>
                          </a:solidFill>
                        </a:rPr>
                        <a:t>Propagation</a:t>
                      </a:r>
                      <a:endParaRPr lang="zh-CN" altLang="en-US"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solidFill>
                  </a:tcPr>
                </a:tc>
              </a:tr>
            </a:tbl>
          </a:graphicData>
        </a:graphic>
      </p:graphicFrame>
      <p:grpSp>
        <p:nvGrpSpPr>
          <p:cNvPr id="24" name="组合 23"/>
          <p:cNvGrpSpPr/>
          <p:nvPr/>
        </p:nvGrpSpPr>
        <p:grpSpPr>
          <a:xfrm>
            <a:off x="7991475" y="3493207"/>
            <a:ext cx="2333625" cy="440618"/>
            <a:chOff x="7991475" y="3493207"/>
            <a:chExt cx="2333625" cy="440618"/>
          </a:xfrm>
        </p:grpSpPr>
        <p:grpSp>
          <p:nvGrpSpPr>
            <p:cNvPr id="14" name="组合 13"/>
            <p:cNvGrpSpPr/>
            <p:nvPr/>
          </p:nvGrpSpPr>
          <p:grpSpPr>
            <a:xfrm>
              <a:off x="7991475" y="3493207"/>
              <a:ext cx="2333625" cy="440618"/>
              <a:chOff x="7991475" y="3493207"/>
              <a:chExt cx="2333625" cy="440618"/>
            </a:xfrm>
          </p:grpSpPr>
          <p:cxnSp>
            <p:nvCxnSpPr>
              <p:cNvPr id="7" name="直接连接符 6"/>
              <p:cNvCxnSpPr/>
              <p:nvPr/>
            </p:nvCxnSpPr>
            <p:spPr>
              <a:xfrm>
                <a:off x="10325100" y="3493207"/>
                <a:ext cx="0" cy="44061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7991475" y="3933825"/>
                <a:ext cx="23336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7991475" y="3493207"/>
                <a:ext cx="0" cy="44061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8210550" y="3559882"/>
              <a:ext cx="1914525" cy="338554"/>
            </a:xfrm>
            <a:prstGeom prst="rect">
              <a:avLst/>
            </a:prstGeom>
            <a:noFill/>
          </p:spPr>
          <p:txBody>
            <a:bodyPr wrap="square" rtlCol="0">
              <a:spAutoFit/>
            </a:bodyPr>
            <a:lstStyle/>
            <a:p>
              <a:r>
                <a:rPr lang="en-US" altLang="zh-CN" sz="1600" dirty="0" smtClean="0"/>
                <a:t>Coherent constraints</a:t>
              </a:r>
              <a:endParaRPr lang="zh-CN" altLang="en-US" sz="1600" dirty="0"/>
            </a:p>
          </p:txBody>
        </p:sp>
      </p:grpSp>
      <p:grpSp>
        <p:nvGrpSpPr>
          <p:cNvPr id="25" name="组合 24"/>
          <p:cNvGrpSpPr/>
          <p:nvPr/>
        </p:nvGrpSpPr>
        <p:grpSpPr>
          <a:xfrm>
            <a:off x="7715250" y="3493207"/>
            <a:ext cx="2867025" cy="1007772"/>
            <a:chOff x="7715250" y="3493207"/>
            <a:chExt cx="2867025" cy="1007772"/>
          </a:xfrm>
        </p:grpSpPr>
        <p:grpSp>
          <p:nvGrpSpPr>
            <p:cNvPr id="22" name="组合 21"/>
            <p:cNvGrpSpPr/>
            <p:nvPr/>
          </p:nvGrpSpPr>
          <p:grpSpPr>
            <a:xfrm>
              <a:off x="7715250" y="3493207"/>
              <a:ext cx="2867025" cy="669218"/>
              <a:chOff x="7715250" y="3493207"/>
              <a:chExt cx="2867025" cy="669218"/>
            </a:xfrm>
          </p:grpSpPr>
          <p:cxnSp>
            <p:nvCxnSpPr>
              <p:cNvPr id="16" name="直接连接符 15"/>
              <p:cNvCxnSpPr/>
              <p:nvPr/>
            </p:nvCxnSpPr>
            <p:spPr>
              <a:xfrm>
                <a:off x="7724775" y="3521782"/>
                <a:ext cx="0" cy="64064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7715250" y="4143375"/>
                <a:ext cx="286702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10582275" y="3493207"/>
                <a:ext cx="0" cy="6692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8210550" y="4162425"/>
              <a:ext cx="1914525" cy="338554"/>
            </a:xfrm>
            <a:prstGeom prst="rect">
              <a:avLst/>
            </a:prstGeom>
            <a:noFill/>
          </p:spPr>
          <p:txBody>
            <a:bodyPr wrap="square" rtlCol="0">
              <a:spAutoFit/>
            </a:bodyPr>
            <a:lstStyle/>
            <a:p>
              <a:pPr algn="ctr"/>
              <a:r>
                <a:rPr lang="en-US" altLang="zh-CN" sz="1600" dirty="0" smtClean="0"/>
                <a:t>Auto-</a:t>
              </a:r>
              <a:r>
                <a:rPr lang="en-US" altLang="zh-CN" sz="1600" dirty="0" err="1" smtClean="0"/>
                <a:t>Reinitialization</a:t>
              </a:r>
              <a:endParaRPr lang="zh-CN" altLang="en-US" sz="1600" dirty="0"/>
            </a:p>
          </p:txBody>
        </p:sp>
      </p:grpSp>
    </p:spTree>
    <p:custDataLst>
      <p:tags r:id="rId1"/>
    </p:custDataLst>
    <p:extLst>
      <p:ext uri="{BB962C8B-B14F-4D97-AF65-F5344CB8AC3E}">
        <p14:creationId xmlns:p14="http://schemas.microsoft.com/office/powerpoint/2010/main" val="197556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8425"/>
            <a:ext cx="10515600" cy="1325563"/>
          </a:xfrm>
        </p:spPr>
        <p:txBody>
          <a:bodyPr/>
          <a:lstStyle/>
          <a:p>
            <a:r>
              <a:rPr lang="en-US" altLang="zh-CN" dirty="0" smtClean="0">
                <a:solidFill>
                  <a:schemeClr val="bg1"/>
                </a:solidFill>
              </a:rPr>
              <a:t>Algorithm overview</a:t>
            </a:r>
            <a:endParaRPr lang="zh-CN" altLang="en-US" dirty="0">
              <a:solidFill>
                <a:schemeClr val="bg1"/>
              </a:solidFill>
            </a:endParaRPr>
          </a:p>
        </p:txBody>
      </p:sp>
      <p:sp>
        <p:nvSpPr>
          <p:cNvPr id="7" name="立方体 6"/>
          <p:cNvSpPr/>
          <p:nvPr/>
        </p:nvSpPr>
        <p:spPr>
          <a:xfrm>
            <a:off x="4986501"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立方体 7"/>
          <p:cNvSpPr/>
          <p:nvPr/>
        </p:nvSpPr>
        <p:spPr>
          <a:xfrm>
            <a:off x="5286219"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立方体 8"/>
          <p:cNvSpPr/>
          <p:nvPr/>
        </p:nvSpPr>
        <p:spPr>
          <a:xfrm>
            <a:off x="5606900"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立方体 9"/>
          <p:cNvSpPr/>
          <p:nvPr/>
        </p:nvSpPr>
        <p:spPr>
          <a:xfrm>
            <a:off x="5924476"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立方体 10"/>
          <p:cNvSpPr/>
          <p:nvPr/>
        </p:nvSpPr>
        <p:spPr>
          <a:xfrm>
            <a:off x="623689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立方体 12"/>
          <p:cNvSpPr/>
          <p:nvPr/>
        </p:nvSpPr>
        <p:spPr>
          <a:xfrm>
            <a:off x="656845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4" name="立方体 13"/>
          <p:cNvSpPr/>
          <p:nvPr/>
        </p:nvSpPr>
        <p:spPr>
          <a:xfrm>
            <a:off x="6892455"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立方体 14"/>
          <p:cNvSpPr/>
          <p:nvPr/>
        </p:nvSpPr>
        <p:spPr>
          <a:xfrm>
            <a:off x="7207017"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立方体 19"/>
          <p:cNvSpPr/>
          <p:nvPr/>
        </p:nvSpPr>
        <p:spPr>
          <a:xfrm>
            <a:off x="7533554" y="3405942"/>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立方体 20"/>
          <p:cNvSpPr/>
          <p:nvPr/>
        </p:nvSpPr>
        <p:spPr>
          <a:xfrm>
            <a:off x="7867960"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立方体 21"/>
          <p:cNvSpPr/>
          <p:nvPr/>
        </p:nvSpPr>
        <p:spPr>
          <a:xfrm>
            <a:off x="8197762"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立方体 22"/>
          <p:cNvSpPr/>
          <p:nvPr/>
        </p:nvSpPr>
        <p:spPr>
          <a:xfrm>
            <a:off x="8530106"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立方体 23"/>
          <p:cNvSpPr/>
          <p:nvPr/>
        </p:nvSpPr>
        <p:spPr>
          <a:xfrm>
            <a:off x="8860939"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立方体 24"/>
          <p:cNvSpPr/>
          <p:nvPr/>
        </p:nvSpPr>
        <p:spPr>
          <a:xfrm>
            <a:off x="918367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立方体 25"/>
          <p:cNvSpPr/>
          <p:nvPr/>
        </p:nvSpPr>
        <p:spPr>
          <a:xfrm>
            <a:off x="9501813"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立方体 26"/>
          <p:cNvSpPr/>
          <p:nvPr/>
        </p:nvSpPr>
        <p:spPr>
          <a:xfrm>
            <a:off x="9835188" y="3403029"/>
            <a:ext cx="666750" cy="1803042"/>
          </a:xfrm>
          <a:prstGeom prst="cube">
            <a:avLst>
              <a:gd name="adj" fmla="val 98895"/>
            </a:avLst>
          </a:prstGeom>
          <a:solidFill>
            <a:srgbClr val="75DB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文本框 31"/>
          <p:cNvSpPr txBox="1"/>
          <p:nvPr/>
        </p:nvSpPr>
        <p:spPr>
          <a:xfrm>
            <a:off x="1343473" y="1881188"/>
            <a:ext cx="2424617" cy="369332"/>
          </a:xfrm>
          <a:prstGeom prst="rect">
            <a:avLst/>
          </a:prstGeom>
          <a:noFill/>
          <a:ln w="38100">
            <a:noFill/>
          </a:ln>
        </p:spPr>
        <p:txBody>
          <a:bodyPr wrap="square" rtlCol="0">
            <a:spAutoFit/>
          </a:bodyPr>
          <a:lstStyle/>
          <a:p>
            <a:pPr algn="ctr"/>
            <a:r>
              <a:rPr lang="en-US" altLang="zh-CN" dirty="0" smtClean="0"/>
              <a:t>Reflectance Clustering</a:t>
            </a:r>
            <a:endParaRPr lang="zh-CN" altLang="en-US" dirty="0"/>
          </a:p>
        </p:txBody>
      </p:sp>
      <p:sp>
        <p:nvSpPr>
          <p:cNvPr id="33" name="文本框 32"/>
          <p:cNvSpPr txBox="1"/>
          <p:nvPr/>
        </p:nvSpPr>
        <p:spPr>
          <a:xfrm>
            <a:off x="4700959" y="1881188"/>
            <a:ext cx="6196142" cy="369332"/>
          </a:xfrm>
          <a:prstGeom prst="rect">
            <a:avLst/>
          </a:prstGeom>
          <a:noFill/>
          <a:ln w="38100">
            <a:noFill/>
          </a:ln>
        </p:spPr>
        <p:txBody>
          <a:bodyPr wrap="square" rtlCol="0">
            <a:spAutoFit/>
          </a:bodyPr>
          <a:lstStyle/>
          <a:p>
            <a:pPr algn="ctr"/>
            <a:r>
              <a:rPr lang="en-US" altLang="zh-CN" dirty="0" smtClean="0"/>
              <a:t>Reflectance Propagation</a:t>
            </a:r>
            <a:endParaRPr lang="zh-CN" altLang="en-US" dirty="0"/>
          </a:p>
        </p:txBody>
      </p:sp>
      <p:sp>
        <p:nvSpPr>
          <p:cNvPr id="34" name="圆角矩形 33"/>
          <p:cNvSpPr/>
          <p:nvPr/>
        </p:nvSpPr>
        <p:spPr>
          <a:xfrm>
            <a:off x="1171832" y="1881188"/>
            <a:ext cx="2689682" cy="4485029"/>
          </a:xfrm>
          <a:prstGeom prst="roundRect">
            <a:avLst>
              <a:gd name="adj" fmla="val 2866"/>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5" name="直接连接符 34"/>
          <p:cNvCxnSpPr/>
          <p:nvPr/>
        </p:nvCxnSpPr>
        <p:spPr>
          <a:xfrm>
            <a:off x="1171832" y="2250054"/>
            <a:ext cx="26896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4485107" y="1880722"/>
            <a:ext cx="6494142" cy="4485029"/>
          </a:xfrm>
          <a:prstGeom prst="roundRect">
            <a:avLst>
              <a:gd name="adj" fmla="val 286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7" name="直接连接符 36"/>
          <p:cNvCxnSpPr/>
          <p:nvPr/>
        </p:nvCxnSpPr>
        <p:spPr>
          <a:xfrm>
            <a:off x="4485107" y="2250054"/>
            <a:ext cx="649414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356177" y="5382440"/>
            <a:ext cx="1366910" cy="523220"/>
          </a:xfrm>
          <a:prstGeom prst="rect">
            <a:avLst/>
          </a:prstGeom>
          <a:noFill/>
          <a:ln w="38100">
            <a:noFill/>
          </a:ln>
        </p:spPr>
        <p:txBody>
          <a:bodyPr wrap="square" rtlCol="0">
            <a:spAutoFit/>
          </a:bodyPr>
          <a:lstStyle/>
          <a:p>
            <a:pPr algn="ctr"/>
            <a:r>
              <a:rPr lang="en-US" altLang="zh-CN" sz="1400" dirty="0" smtClean="0"/>
              <a:t>Clustering for</a:t>
            </a:r>
          </a:p>
          <a:p>
            <a:pPr algn="ctr"/>
            <a:r>
              <a:rPr lang="en-US" altLang="zh-CN" sz="1400" dirty="0" smtClean="0"/>
              <a:t>the first frame</a:t>
            </a:r>
            <a:endParaRPr lang="zh-CN" altLang="en-US" sz="1400" dirty="0"/>
          </a:p>
        </p:txBody>
      </p:sp>
      <p:pic>
        <p:nvPicPr>
          <p:cNvPr id="61" name="图片 60"/>
          <p:cNvPicPr>
            <a:picLocks noChangeAspect="1"/>
          </p:cNvPicPr>
          <p:nvPr/>
        </p:nvPicPr>
        <p:blipFill>
          <a:blip r:embed="rId4"/>
          <a:stretch>
            <a:fillRect/>
          </a:stretch>
        </p:blipFill>
        <p:spPr>
          <a:xfrm>
            <a:off x="2094932" y="2335772"/>
            <a:ext cx="879866" cy="1165260"/>
          </a:xfrm>
          <a:prstGeom prst="rect">
            <a:avLst/>
          </a:prstGeom>
        </p:spPr>
      </p:pic>
      <p:pic>
        <p:nvPicPr>
          <p:cNvPr id="62" name="图片 61"/>
          <p:cNvPicPr>
            <a:picLocks noChangeAspect="1"/>
          </p:cNvPicPr>
          <p:nvPr/>
        </p:nvPicPr>
        <p:blipFill>
          <a:blip r:embed="rId5"/>
          <a:stretch>
            <a:fillRect/>
          </a:stretch>
        </p:blipFill>
        <p:spPr>
          <a:xfrm>
            <a:off x="2706320" y="3704425"/>
            <a:ext cx="887793" cy="1173187"/>
          </a:xfrm>
          <a:prstGeom prst="rect">
            <a:avLst/>
          </a:prstGeom>
        </p:spPr>
      </p:pic>
      <p:pic>
        <p:nvPicPr>
          <p:cNvPr id="63" name="图片 62"/>
          <p:cNvPicPr>
            <a:picLocks noChangeAspect="1"/>
          </p:cNvPicPr>
          <p:nvPr/>
        </p:nvPicPr>
        <p:blipFill>
          <a:blip r:embed="rId6"/>
          <a:stretch>
            <a:fillRect/>
          </a:stretch>
        </p:blipFill>
        <p:spPr>
          <a:xfrm>
            <a:off x="1459614" y="3704425"/>
            <a:ext cx="887793" cy="1173187"/>
          </a:xfrm>
          <a:prstGeom prst="rect">
            <a:avLst/>
          </a:prstGeom>
        </p:spPr>
      </p:pic>
      <p:pic>
        <p:nvPicPr>
          <p:cNvPr id="1024" name="图片 1023"/>
          <p:cNvPicPr>
            <a:picLocks noChangeAspect="1"/>
          </p:cNvPicPr>
          <p:nvPr/>
        </p:nvPicPr>
        <p:blipFill>
          <a:blip r:embed="rId7"/>
          <a:stretch>
            <a:fillRect/>
          </a:stretch>
        </p:blipFill>
        <p:spPr>
          <a:xfrm>
            <a:off x="2723087" y="5105828"/>
            <a:ext cx="887793" cy="1173187"/>
          </a:xfrm>
          <a:prstGeom prst="rect">
            <a:avLst/>
          </a:prstGeom>
        </p:spPr>
      </p:pic>
      <p:sp>
        <p:nvSpPr>
          <p:cNvPr id="1025" name="乘号 1024"/>
          <p:cNvSpPr/>
          <p:nvPr/>
        </p:nvSpPr>
        <p:spPr>
          <a:xfrm>
            <a:off x="2431432" y="4183068"/>
            <a:ext cx="215371" cy="215900"/>
          </a:xfrm>
          <a:prstGeom prst="mathMultiply">
            <a:avLst>
              <a:gd name="adj1" fmla="val 11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6" name="下箭头 1025"/>
          <p:cNvSpPr/>
          <p:nvPr/>
        </p:nvSpPr>
        <p:spPr>
          <a:xfrm>
            <a:off x="2488582" y="351532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下箭头 67"/>
          <p:cNvSpPr/>
          <p:nvPr/>
        </p:nvSpPr>
        <p:spPr>
          <a:xfrm>
            <a:off x="3137774" y="4915712"/>
            <a:ext cx="68881" cy="162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0" name="右箭头 1029"/>
          <p:cNvSpPr/>
          <p:nvPr/>
        </p:nvSpPr>
        <p:spPr>
          <a:xfrm>
            <a:off x="3966061" y="4081366"/>
            <a:ext cx="434466" cy="201074"/>
          </a:xfrm>
          <a:prstGeom prst="rightArrow">
            <a:avLst>
              <a:gd name="adj1" fmla="val 50000"/>
              <a:gd name="adj2" fmla="val 140551"/>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2" name="文本框 71"/>
          <p:cNvSpPr txBox="1"/>
          <p:nvPr/>
        </p:nvSpPr>
        <p:spPr>
          <a:xfrm>
            <a:off x="6933579" y="2941446"/>
            <a:ext cx="1366910" cy="307777"/>
          </a:xfrm>
          <a:prstGeom prst="rect">
            <a:avLst/>
          </a:prstGeom>
          <a:noFill/>
          <a:ln w="38100">
            <a:noFill/>
          </a:ln>
        </p:spPr>
        <p:txBody>
          <a:bodyPr wrap="square" rtlCol="0">
            <a:spAutoFit/>
          </a:bodyPr>
          <a:lstStyle/>
          <a:p>
            <a:pPr algn="ctr"/>
            <a:r>
              <a:rPr lang="en-US" altLang="zh-CN" sz="1400" dirty="0" smtClean="0"/>
              <a:t>Video frames</a:t>
            </a:r>
            <a:endParaRPr lang="zh-CN" altLang="en-US" sz="1400" dirty="0"/>
          </a:p>
        </p:txBody>
      </p:sp>
      <p:sp>
        <p:nvSpPr>
          <p:cNvPr id="80" name="文本框 79"/>
          <p:cNvSpPr txBox="1"/>
          <p:nvPr/>
        </p:nvSpPr>
        <p:spPr>
          <a:xfrm>
            <a:off x="5016917" y="5758124"/>
            <a:ext cx="1821452" cy="307777"/>
          </a:xfrm>
          <a:prstGeom prst="rect">
            <a:avLst/>
          </a:prstGeom>
          <a:solidFill>
            <a:srgbClr val="FFC000">
              <a:alpha val="60000"/>
            </a:srgbClr>
          </a:solidFill>
          <a:ln w="28575">
            <a:solidFill>
              <a:srgbClr val="FFC000"/>
            </a:solidFill>
          </a:ln>
        </p:spPr>
        <p:txBody>
          <a:bodyPr wrap="square" rtlCol="0">
            <a:spAutoFit/>
          </a:bodyPr>
          <a:lstStyle/>
          <a:p>
            <a:pPr algn="ctr"/>
            <a:r>
              <a:rPr lang="en-US" altLang="zh-CN" sz="1400" dirty="0" smtClean="0"/>
              <a:t>Forward propagation</a:t>
            </a:r>
            <a:endParaRPr lang="zh-CN" altLang="en-US" sz="1400" dirty="0"/>
          </a:p>
        </p:txBody>
      </p:sp>
      <p:sp>
        <p:nvSpPr>
          <p:cNvPr id="81" name="文本框 80"/>
          <p:cNvSpPr txBox="1"/>
          <p:nvPr/>
        </p:nvSpPr>
        <p:spPr>
          <a:xfrm>
            <a:off x="7039487" y="5768136"/>
            <a:ext cx="1821452" cy="307777"/>
          </a:xfrm>
          <a:prstGeom prst="rect">
            <a:avLst/>
          </a:prstGeom>
          <a:solidFill>
            <a:srgbClr val="FF0000">
              <a:alpha val="60000"/>
            </a:srgbClr>
          </a:solidFill>
          <a:ln w="28575">
            <a:solidFill>
              <a:srgbClr val="FF0000"/>
            </a:solidFill>
          </a:ln>
        </p:spPr>
        <p:txBody>
          <a:bodyPr wrap="square" rtlCol="0">
            <a:spAutoFit/>
          </a:bodyPr>
          <a:lstStyle/>
          <a:p>
            <a:r>
              <a:rPr lang="en-US" altLang="zh-CN" sz="1400" dirty="0" smtClean="0"/>
              <a:t>Backward propagation</a:t>
            </a:r>
            <a:endParaRPr lang="zh-CN" altLang="en-US" sz="1400" dirty="0"/>
          </a:p>
        </p:txBody>
      </p:sp>
      <p:sp>
        <p:nvSpPr>
          <p:cNvPr id="82" name="文本框 81"/>
          <p:cNvSpPr txBox="1"/>
          <p:nvPr/>
        </p:nvSpPr>
        <p:spPr>
          <a:xfrm>
            <a:off x="6568457" y="2546112"/>
            <a:ext cx="3933481" cy="307777"/>
          </a:xfrm>
          <a:prstGeom prst="rect">
            <a:avLst/>
          </a:prstGeom>
          <a:solidFill>
            <a:srgbClr val="ED7D31">
              <a:alpha val="60000"/>
            </a:srgbClr>
          </a:solidFill>
          <a:ln w="28575">
            <a:solidFill>
              <a:schemeClr val="accent2"/>
            </a:solidFill>
          </a:ln>
        </p:spPr>
        <p:txBody>
          <a:bodyPr wrap="square" rtlCol="0">
            <a:spAutoFit/>
          </a:bodyPr>
          <a:lstStyle/>
          <a:p>
            <a:pPr algn="ctr"/>
            <a:r>
              <a:rPr lang="en-US" altLang="zh-CN" sz="1400" dirty="0" smtClean="0"/>
              <a:t>Reflectance completion</a:t>
            </a:r>
            <a:endParaRPr lang="zh-CN" altLang="en-US" sz="1400" dirty="0"/>
          </a:p>
        </p:txBody>
      </p:sp>
      <p:sp>
        <p:nvSpPr>
          <p:cNvPr id="84" name="右箭头 83"/>
          <p:cNvSpPr/>
          <p:nvPr/>
        </p:nvSpPr>
        <p:spPr>
          <a:xfrm>
            <a:off x="5010842"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右箭头 84"/>
          <p:cNvSpPr/>
          <p:nvPr/>
        </p:nvSpPr>
        <p:spPr>
          <a:xfrm rot="5400000">
            <a:off x="6357085" y="3031373"/>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右箭头 85"/>
          <p:cNvSpPr/>
          <p:nvPr/>
        </p:nvSpPr>
        <p:spPr>
          <a:xfrm rot="10800000">
            <a:off x="5643014"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右箭头 86"/>
          <p:cNvSpPr/>
          <p:nvPr/>
        </p:nvSpPr>
        <p:spPr>
          <a:xfrm>
            <a:off x="6325870"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右箭头 53"/>
          <p:cNvSpPr/>
          <p:nvPr/>
        </p:nvSpPr>
        <p:spPr>
          <a:xfrm rot="5400000">
            <a:off x="8289213" y="302736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右箭头 54"/>
          <p:cNvSpPr/>
          <p:nvPr/>
        </p:nvSpPr>
        <p:spPr>
          <a:xfrm rot="10800000">
            <a:off x="730988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右箭头 55"/>
          <p:cNvSpPr/>
          <p:nvPr/>
        </p:nvSpPr>
        <p:spPr>
          <a:xfrm>
            <a:off x="7992745" y="5419514"/>
            <a:ext cx="548000" cy="138092"/>
          </a:xfrm>
          <a:prstGeom prst="rightArrow">
            <a:avLst>
              <a:gd name="adj1" fmla="val 36205"/>
              <a:gd name="adj2" fmla="val 198298"/>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右箭头 56"/>
          <p:cNvSpPr/>
          <p:nvPr/>
        </p:nvSpPr>
        <p:spPr>
          <a:xfrm rot="5400000">
            <a:off x="10260888" y="3033711"/>
            <a:ext cx="468281" cy="138092"/>
          </a:xfrm>
          <a:prstGeom prst="rightArrow">
            <a:avLst>
              <a:gd name="adj1" fmla="val 36205"/>
              <a:gd name="adj2" fmla="val 198298"/>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右箭头 58"/>
          <p:cNvSpPr/>
          <p:nvPr/>
        </p:nvSpPr>
        <p:spPr>
          <a:xfrm rot="10800000">
            <a:off x="9344429" y="5419514"/>
            <a:ext cx="548000" cy="138092"/>
          </a:xfrm>
          <a:prstGeom prst="rightArrow">
            <a:avLst>
              <a:gd name="adj1" fmla="val 36205"/>
              <a:gd name="adj2" fmla="val 198298"/>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9" name="图片 28"/>
          <p:cNvPicPr>
            <a:picLocks noChangeAspect="1"/>
          </p:cNvPicPr>
          <p:nvPr/>
        </p:nvPicPr>
        <p:blipFill rotWithShape="1">
          <a:blip r:embed="rId8" cstate="print">
            <a:extLst>
              <a:ext uri="{28A0092B-C50C-407E-A947-70E740481C1C}">
                <a14:useLocalDpi xmlns:a14="http://schemas.microsoft.com/office/drawing/2010/main" val="0"/>
              </a:ext>
            </a:extLst>
          </a:blip>
          <a:srcRect t="9485" b="38242"/>
          <a:stretch/>
        </p:blipFill>
        <p:spPr>
          <a:xfrm>
            <a:off x="4587002" y="2319621"/>
            <a:ext cx="1414376" cy="986972"/>
          </a:xfrm>
          <a:prstGeom prst="rect">
            <a:avLst/>
          </a:prstGeom>
          <a:ln>
            <a:noFill/>
          </a:ln>
        </p:spPr>
      </p:pic>
      <p:pic>
        <p:nvPicPr>
          <p:cNvPr id="30" name="图片 29"/>
          <p:cNvPicPr>
            <a:picLocks noChangeAspect="1"/>
          </p:cNvPicPr>
          <p:nvPr/>
        </p:nvPicPr>
        <p:blipFill rotWithShape="1">
          <a:blip r:embed="rId9" cstate="print">
            <a:extLst>
              <a:ext uri="{28A0092B-C50C-407E-A947-70E740481C1C}">
                <a14:useLocalDpi xmlns:a14="http://schemas.microsoft.com/office/drawing/2010/main" val="0"/>
              </a:ext>
            </a:extLst>
          </a:blip>
          <a:srcRect t="10557" b="36980"/>
          <a:stretch/>
        </p:blipFill>
        <p:spPr>
          <a:xfrm>
            <a:off x="4586089" y="2324384"/>
            <a:ext cx="1414376" cy="986972"/>
          </a:xfrm>
          <a:prstGeom prst="rect">
            <a:avLst/>
          </a:prstGeom>
          <a:ln>
            <a:noFill/>
          </a:ln>
        </p:spPr>
      </p:pic>
      <p:pic>
        <p:nvPicPr>
          <p:cNvPr id="31" name="图片 30"/>
          <p:cNvPicPr>
            <a:picLocks noChangeAspect="1"/>
          </p:cNvPicPr>
          <p:nvPr/>
        </p:nvPicPr>
        <p:blipFill rotWithShape="1">
          <a:blip r:embed="rId10" cstate="print">
            <a:extLst>
              <a:ext uri="{28A0092B-C50C-407E-A947-70E740481C1C}">
                <a14:useLocalDpi xmlns:a14="http://schemas.microsoft.com/office/drawing/2010/main" val="0"/>
              </a:ext>
            </a:extLst>
          </a:blip>
          <a:srcRect t="9724" b="37243"/>
          <a:stretch/>
        </p:blipFill>
        <p:spPr>
          <a:xfrm>
            <a:off x="4586089" y="2318542"/>
            <a:ext cx="1414376" cy="997701"/>
          </a:xfrm>
          <a:prstGeom prst="rect">
            <a:avLst/>
          </a:prstGeom>
          <a:ln>
            <a:noFill/>
          </a:ln>
        </p:spPr>
      </p:pic>
      <p:pic>
        <p:nvPicPr>
          <p:cNvPr id="38" name="图片 37"/>
          <p:cNvPicPr>
            <a:picLocks noChangeAspect="1"/>
          </p:cNvPicPr>
          <p:nvPr/>
        </p:nvPicPr>
        <p:blipFill rotWithShape="1">
          <a:blip r:embed="rId11" cstate="print">
            <a:extLst>
              <a:ext uri="{28A0092B-C50C-407E-A947-70E740481C1C}">
                <a14:useLocalDpi xmlns:a14="http://schemas.microsoft.com/office/drawing/2010/main" val="0"/>
              </a:ext>
            </a:extLst>
          </a:blip>
          <a:srcRect t="9724" b="37243"/>
          <a:stretch/>
        </p:blipFill>
        <p:spPr>
          <a:xfrm>
            <a:off x="4586089" y="2318543"/>
            <a:ext cx="1414376" cy="997701"/>
          </a:xfrm>
          <a:prstGeom prst="rect">
            <a:avLst/>
          </a:prstGeom>
          <a:ln>
            <a:noFill/>
          </a:ln>
        </p:spPr>
      </p:pic>
      <p:pic>
        <p:nvPicPr>
          <p:cNvPr id="39" name="图片 38"/>
          <p:cNvPicPr>
            <a:picLocks noChangeAspect="1"/>
          </p:cNvPicPr>
          <p:nvPr/>
        </p:nvPicPr>
        <p:blipFill rotWithShape="1">
          <a:blip r:embed="rId12" cstate="print">
            <a:extLst>
              <a:ext uri="{28A0092B-C50C-407E-A947-70E740481C1C}">
                <a14:useLocalDpi xmlns:a14="http://schemas.microsoft.com/office/drawing/2010/main" val="0"/>
              </a:ext>
            </a:extLst>
          </a:blip>
          <a:srcRect t="10985" b="37505"/>
          <a:stretch/>
        </p:blipFill>
        <p:spPr>
          <a:xfrm>
            <a:off x="4581702" y="2331301"/>
            <a:ext cx="1414376" cy="965516"/>
          </a:xfrm>
          <a:prstGeom prst="rect">
            <a:avLst/>
          </a:prstGeom>
          <a:ln>
            <a:noFill/>
          </a:ln>
        </p:spPr>
      </p:pic>
      <p:pic>
        <p:nvPicPr>
          <p:cNvPr id="40" name="图片 39"/>
          <p:cNvPicPr>
            <a:picLocks noChangeAspect="1"/>
          </p:cNvPicPr>
          <p:nvPr/>
        </p:nvPicPr>
        <p:blipFill rotWithShape="1">
          <a:blip r:embed="rId13" cstate="print">
            <a:extLst>
              <a:ext uri="{28A0092B-C50C-407E-A947-70E740481C1C}">
                <a14:useLocalDpi xmlns:a14="http://schemas.microsoft.com/office/drawing/2010/main" val="0"/>
              </a:ext>
            </a:extLst>
          </a:blip>
          <a:srcRect t="11781" b="36896"/>
          <a:stretch/>
        </p:blipFill>
        <p:spPr>
          <a:xfrm>
            <a:off x="4586067" y="2331300"/>
            <a:ext cx="1421242" cy="965516"/>
          </a:xfrm>
          <a:prstGeom prst="rect">
            <a:avLst/>
          </a:prstGeom>
          <a:ln>
            <a:noFill/>
          </a:ln>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t="10621" b="37107"/>
          <a:stretch/>
        </p:blipFill>
        <p:spPr>
          <a:xfrm>
            <a:off x="4586088" y="2324384"/>
            <a:ext cx="1414376" cy="986972"/>
          </a:xfrm>
          <a:prstGeom prst="rect">
            <a:avLst/>
          </a:prstGeom>
          <a:ln>
            <a:noFill/>
          </a:ln>
        </p:spPr>
      </p:pic>
      <p:pic>
        <p:nvPicPr>
          <p:cNvPr id="73" name="图片 72"/>
          <p:cNvPicPr>
            <a:picLocks noChangeAspect="1"/>
          </p:cNvPicPr>
          <p:nvPr/>
        </p:nvPicPr>
        <p:blipFill rotWithShape="1">
          <a:blip r:embed="rId8" cstate="print">
            <a:extLst>
              <a:ext uri="{28A0092B-C50C-407E-A947-70E740481C1C}">
                <a14:useLocalDpi xmlns:a14="http://schemas.microsoft.com/office/drawing/2010/main" val="0"/>
              </a:ext>
            </a:extLst>
          </a:blip>
          <a:srcRect t="12671" b="36040"/>
          <a:stretch/>
        </p:blipFill>
        <p:spPr>
          <a:xfrm>
            <a:off x="4589805" y="2335773"/>
            <a:ext cx="1414376" cy="968414"/>
          </a:xfrm>
          <a:prstGeom prst="rect">
            <a:avLst/>
          </a:prstGeom>
          <a:ln>
            <a:noFill/>
          </a:ln>
        </p:spPr>
      </p:pic>
    </p:spTree>
    <p:custDataLst>
      <p:tags r:id="rId1"/>
    </p:custDataLst>
    <p:extLst>
      <p:ext uri="{BB962C8B-B14F-4D97-AF65-F5344CB8AC3E}">
        <p14:creationId xmlns:p14="http://schemas.microsoft.com/office/powerpoint/2010/main" val="189964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fade">
                                      <p:cBhvr>
                                        <p:cTn id="18" dur="500"/>
                                        <p:tgtEl>
                                          <p:spTgt spid="1025"/>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nodeType="withEffect">
                                  <p:stCondLst>
                                    <p:cond delay="0"/>
                                  </p:stCondLst>
                                  <p:childTnLst>
                                    <p:set>
                                      <p:cBhvr>
                                        <p:cTn id="28" dur="1" fill="hold">
                                          <p:stCondLst>
                                            <p:cond delay="0"/>
                                          </p:stCondLst>
                                        </p:cTn>
                                        <p:tgtEl>
                                          <p:spTgt spid="1024"/>
                                        </p:tgtEl>
                                        <p:attrNameLst>
                                          <p:attrName>style.visibility</p:attrName>
                                        </p:attrNameLst>
                                      </p:cBhvr>
                                      <p:to>
                                        <p:strVal val="visible"/>
                                      </p:to>
                                    </p:set>
                                    <p:animEffect transition="in" filter="fade">
                                      <p:cBhvr>
                                        <p:cTn id="29" dur="500"/>
                                        <p:tgtEl>
                                          <p:spTgt spid="10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fade">
                                      <p:cBhvr>
                                        <p:cTn id="93" dur="500"/>
                                        <p:tgtEl>
                                          <p:spTgt spid="8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0"/>
                                        </p:tgtEl>
                                        <p:attrNameLst>
                                          <p:attrName>style.visibility</p:attrName>
                                        </p:attrNameLst>
                                      </p:cBhvr>
                                      <p:to>
                                        <p:strVal val="visible"/>
                                      </p:to>
                                    </p:set>
                                    <p:animEffect transition="in" filter="fade">
                                      <p:cBhvr>
                                        <p:cTn id="96" dur="500"/>
                                        <p:tgtEl>
                                          <p:spTgt spid="80"/>
                                        </p:tgtEl>
                                      </p:cBhvr>
                                    </p:animEffect>
                                  </p:childTnLst>
                                </p:cTn>
                              </p:par>
                              <p:par>
                                <p:cTn id="97" presetID="1" presetClass="emph" presetSubtype="2" fill="hold" nodeType="withEffect">
                                  <p:stCondLst>
                                    <p:cond delay="0"/>
                                  </p:stCondLst>
                                  <p:childTnLst>
                                    <p:animClr clrSpc="rgb" dir="cw">
                                      <p:cBhvr>
                                        <p:cTn id="98" dur="500" fill="hold"/>
                                        <p:tgtEl>
                                          <p:spTgt spid="7"/>
                                        </p:tgtEl>
                                        <p:attrNameLst>
                                          <p:attrName>fillcolor</p:attrName>
                                        </p:attrNameLst>
                                      </p:cBhvr>
                                      <p:to>
                                        <a:srgbClr val="FFFF66"/>
                                      </p:to>
                                    </p:animClr>
                                    <p:set>
                                      <p:cBhvr>
                                        <p:cTn id="99" dur="500" fill="hold"/>
                                        <p:tgtEl>
                                          <p:spTgt spid="7"/>
                                        </p:tgtEl>
                                        <p:attrNameLst>
                                          <p:attrName>fill.type</p:attrName>
                                        </p:attrNameLst>
                                      </p:cBhvr>
                                      <p:to>
                                        <p:strVal val="solid"/>
                                      </p:to>
                                    </p:set>
                                    <p:set>
                                      <p:cBhvr>
                                        <p:cTn id="100" dur="500" fill="hold"/>
                                        <p:tgtEl>
                                          <p:spTgt spid="7"/>
                                        </p:tgtEl>
                                        <p:attrNameLst>
                                          <p:attrName>fill.on</p:attrName>
                                        </p:attrNameLst>
                                      </p:cBhvr>
                                      <p:to>
                                        <p:strVal val="true"/>
                                      </p:to>
                                    </p:set>
                                  </p:childTnLst>
                                </p:cTn>
                              </p:par>
                              <p:par>
                                <p:cTn id="101" presetID="10"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8"/>
                                        </p:tgtEl>
                                        <p:attrNameLst>
                                          <p:attrName>fillcolor</p:attrName>
                                        </p:attrNameLst>
                                      </p:cBhvr>
                                      <p:to>
                                        <a:srgbClr val="FFFF66"/>
                                      </p:to>
                                    </p:animClr>
                                    <p:set>
                                      <p:cBhvr>
                                        <p:cTn id="108" dur="500" fill="hold"/>
                                        <p:tgtEl>
                                          <p:spTgt spid="8"/>
                                        </p:tgtEl>
                                        <p:attrNameLst>
                                          <p:attrName>fill.type</p:attrName>
                                        </p:attrNameLst>
                                      </p:cBhvr>
                                      <p:to>
                                        <p:strVal val="solid"/>
                                      </p:to>
                                    </p:set>
                                    <p:set>
                                      <p:cBhvr>
                                        <p:cTn id="109" dur="500" fill="hold"/>
                                        <p:tgtEl>
                                          <p:spTgt spid="8"/>
                                        </p:tgtEl>
                                        <p:attrNameLst>
                                          <p:attrName>fill.on</p:attrName>
                                        </p:attrNameLst>
                                      </p:cBhvr>
                                      <p:to>
                                        <p:strVal val="true"/>
                                      </p:to>
                                    </p:set>
                                  </p:childTnLst>
                                </p:cTn>
                              </p:par>
                              <p:par>
                                <p:cTn id="110" presetID="10" presetClass="entr" presetSubtype="0" fill="hold"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mph" presetSubtype="2" fill="hold" nodeType="clickEffect">
                                  <p:stCondLst>
                                    <p:cond delay="0"/>
                                  </p:stCondLst>
                                  <p:childTnLst>
                                    <p:animClr clrSpc="rgb" dir="cw">
                                      <p:cBhvr>
                                        <p:cTn id="116" dur="500" fill="hold"/>
                                        <p:tgtEl>
                                          <p:spTgt spid="9"/>
                                        </p:tgtEl>
                                        <p:attrNameLst>
                                          <p:attrName>fillcolor</p:attrName>
                                        </p:attrNameLst>
                                      </p:cBhvr>
                                      <p:to>
                                        <a:srgbClr val="FFFF66"/>
                                      </p:to>
                                    </p:animClr>
                                    <p:set>
                                      <p:cBhvr>
                                        <p:cTn id="117" dur="500" fill="hold"/>
                                        <p:tgtEl>
                                          <p:spTgt spid="9"/>
                                        </p:tgtEl>
                                        <p:attrNameLst>
                                          <p:attrName>fill.type</p:attrName>
                                        </p:attrNameLst>
                                      </p:cBhvr>
                                      <p:to>
                                        <p:strVal val="solid"/>
                                      </p:to>
                                    </p:set>
                                    <p:set>
                                      <p:cBhvr>
                                        <p:cTn id="118" dur="500" fill="hold"/>
                                        <p:tgtEl>
                                          <p:spTgt spid="9"/>
                                        </p:tgtEl>
                                        <p:attrNameLst>
                                          <p:attrName>fill.on</p:attrName>
                                        </p:attrNameLst>
                                      </p:cBhvr>
                                      <p:to>
                                        <p:strVal val="true"/>
                                      </p:to>
                                    </p:set>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500" fill="hold"/>
                                        <p:tgtEl>
                                          <p:spTgt spid="10"/>
                                        </p:tgtEl>
                                        <p:attrNameLst>
                                          <p:attrName>fillcolor</p:attrName>
                                        </p:attrNameLst>
                                      </p:cBhvr>
                                      <p:to>
                                        <a:srgbClr val="FFFF66"/>
                                      </p:to>
                                    </p:animClr>
                                    <p:set>
                                      <p:cBhvr>
                                        <p:cTn id="126" dur="500" fill="hold"/>
                                        <p:tgtEl>
                                          <p:spTgt spid="10"/>
                                        </p:tgtEl>
                                        <p:attrNameLst>
                                          <p:attrName>fill.type</p:attrName>
                                        </p:attrNameLst>
                                      </p:cBhvr>
                                      <p:to>
                                        <p:strVal val="solid"/>
                                      </p:to>
                                    </p:set>
                                    <p:set>
                                      <p:cBhvr>
                                        <p:cTn id="127" dur="500" fill="hold"/>
                                        <p:tgtEl>
                                          <p:spTgt spid="10"/>
                                        </p:tgtEl>
                                        <p:attrNameLst>
                                          <p:attrName>fill.on</p:attrName>
                                        </p:attrNameLst>
                                      </p:cBhvr>
                                      <p:to>
                                        <p:strVal val="true"/>
                                      </p:to>
                                    </p:set>
                                  </p:childTnLst>
                                </p:cTn>
                              </p:par>
                              <p:par>
                                <p:cTn id="128" presetID="10" presetClass="entr" presetSubtype="0" fill="hold" nodeType="with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500"/>
                                        <p:tgtEl>
                                          <p:spTgt spid="3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500"/>
                                        <p:tgtEl>
                                          <p:spTgt spid="8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2"/>
                                        </p:tgtEl>
                                        <p:attrNameLst>
                                          <p:attrName>style.visibility</p:attrName>
                                        </p:attrNameLst>
                                      </p:cBhvr>
                                      <p:to>
                                        <p:strVal val="visible"/>
                                      </p:to>
                                    </p:set>
                                    <p:animEffect transition="in" filter="fade">
                                      <p:cBhvr>
                                        <p:cTn id="138" dur="500"/>
                                        <p:tgtEl>
                                          <p:spTgt spid="8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500"/>
                                        <p:tgtEl>
                                          <p:spTgt spid="8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 presetClass="emph" presetSubtype="2" fill="hold" nodeType="afterEffect">
                                  <p:stCondLst>
                                    <p:cond delay="0"/>
                                  </p:stCondLst>
                                  <p:childTnLst>
                                    <p:animClr clrSpc="rgb" dir="cw">
                                      <p:cBhvr>
                                        <p:cTn id="149" dur="500" fill="hold"/>
                                        <p:tgtEl>
                                          <p:spTgt spid="10"/>
                                        </p:tgtEl>
                                        <p:attrNameLst>
                                          <p:attrName>fillcolor</p:attrName>
                                        </p:attrNameLst>
                                      </p:cBhvr>
                                      <p:to>
                                        <a:srgbClr val="D96666"/>
                                      </p:to>
                                    </p:animClr>
                                    <p:set>
                                      <p:cBhvr>
                                        <p:cTn id="150" dur="500" fill="hold"/>
                                        <p:tgtEl>
                                          <p:spTgt spid="10"/>
                                        </p:tgtEl>
                                        <p:attrNameLst>
                                          <p:attrName>fill.type</p:attrName>
                                        </p:attrNameLst>
                                      </p:cBhvr>
                                      <p:to>
                                        <p:strVal val="solid"/>
                                      </p:to>
                                    </p:set>
                                    <p:set>
                                      <p:cBhvr>
                                        <p:cTn id="151" dur="500" fill="hold"/>
                                        <p:tgtEl>
                                          <p:spTgt spid="10"/>
                                        </p:tgtEl>
                                        <p:attrNameLst>
                                          <p:attrName>fill.on</p:attrName>
                                        </p:attrNameLst>
                                      </p:cBhvr>
                                      <p:to>
                                        <p:strVal val="true"/>
                                      </p:to>
                                    </p:set>
                                  </p:childTnLst>
                                </p:cTn>
                              </p:par>
                              <p:par>
                                <p:cTn id="152" presetID="10" presetClass="entr" presetSubtype="0" fill="hold" nodeType="with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500"/>
                                        <p:tgtEl>
                                          <p:spTgt spid="39"/>
                                        </p:tgtEl>
                                      </p:cBhvr>
                                    </p:animEffect>
                                  </p:childTnLst>
                                </p:cTn>
                              </p:par>
                            </p:childTnLst>
                          </p:cTn>
                        </p:par>
                        <p:par>
                          <p:cTn id="155" fill="hold">
                            <p:stCondLst>
                              <p:cond delay="1000"/>
                            </p:stCondLst>
                            <p:childTnLst>
                              <p:par>
                                <p:cTn id="156" presetID="1" presetClass="emph" presetSubtype="2" fill="hold" nodeType="afterEffect">
                                  <p:stCondLst>
                                    <p:cond delay="0"/>
                                  </p:stCondLst>
                                  <p:childTnLst>
                                    <p:animClr clrSpc="rgb" dir="cw">
                                      <p:cBhvr>
                                        <p:cTn id="157" dur="500" fill="hold"/>
                                        <p:tgtEl>
                                          <p:spTgt spid="9"/>
                                        </p:tgtEl>
                                        <p:attrNameLst>
                                          <p:attrName>fillcolor</p:attrName>
                                        </p:attrNameLst>
                                      </p:cBhvr>
                                      <p:to>
                                        <a:srgbClr val="D96666"/>
                                      </p:to>
                                    </p:animClr>
                                    <p:set>
                                      <p:cBhvr>
                                        <p:cTn id="158" dur="500" fill="hold"/>
                                        <p:tgtEl>
                                          <p:spTgt spid="9"/>
                                        </p:tgtEl>
                                        <p:attrNameLst>
                                          <p:attrName>fill.type</p:attrName>
                                        </p:attrNameLst>
                                      </p:cBhvr>
                                      <p:to>
                                        <p:strVal val="solid"/>
                                      </p:to>
                                    </p:set>
                                    <p:set>
                                      <p:cBhvr>
                                        <p:cTn id="159" dur="500" fill="hold"/>
                                        <p:tgtEl>
                                          <p:spTgt spid="9"/>
                                        </p:tgtEl>
                                        <p:attrNameLst>
                                          <p:attrName>fill.on</p:attrName>
                                        </p:attrNameLst>
                                      </p:cBhvr>
                                      <p:to>
                                        <p:strVal val="true"/>
                                      </p:to>
                                    </p:set>
                                  </p:childTnLst>
                                </p:cTn>
                              </p:par>
                              <p:par>
                                <p:cTn id="160" presetID="10" presetClass="entr" presetSubtype="0" fill="hold" nodeType="with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par>
                          <p:cTn id="163" fill="hold">
                            <p:stCondLst>
                              <p:cond delay="1500"/>
                            </p:stCondLst>
                            <p:childTnLst>
                              <p:par>
                                <p:cTn id="164" presetID="1" presetClass="emph" presetSubtype="2" fill="hold" nodeType="afterEffect">
                                  <p:stCondLst>
                                    <p:cond delay="0"/>
                                  </p:stCondLst>
                                  <p:childTnLst>
                                    <p:animClr clrSpc="rgb" dir="cw">
                                      <p:cBhvr>
                                        <p:cTn id="165" dur="500" fill="hold"/>
                                        <p:tgtEl>
                                          <p:spTgt spid="8"/>
                                        </p:tgtEl>
                                        <p:attrNameLst>
                                          <p:attrName>fillcolor</p:attrName>
                                        </p:attrNameLst>
                                      </p:cBhvr>
                                      <p:to>
                                        <a:srgbClr val="D96666"/>
                                      </p:to>
                                    </p:animClr>
                                    <p:set>
                                      <p:cBhvr>
                                        <p:cTn id="166" dur="500" fill="hold"/>
                                        <p:tgtEl>
                                          <p:spTgt spid="8"/>
                                        </p:tgtEl>
                                        <p:attrNameLst>
                                          <p:attrName>fill.type</p:attrName>
                                        </p:attrNameLst>
                                      </p:cBhvr>
                                      <p:to>
                                        <p:strVal val="solid"/>
                                      </p:to>
                                    </p:set>
                                    <p:set>
                                      <p:cBhvr>
                                        <p:cTn id="167" dur="500" fill="hold"/>
                                        <p:tgtEl>
                                          <p:spTgt spid="8"/>
                                        </p:tgtEl>
                                        <p:attrNameLst>
                                          <p:attrName>fill.on</p:attrName>
                                        </p:attrNameLst>
                                      </p:cBhvr>
                                      <p:to>
                                        <p:strVal val="true"/>
                                      </p:to>
                                    </p:set>
                                  </p:childTnLst>
                                </p:cTn>
                              </p:par>
                              <p:par>
                                <p:cTn id="168" presetID="10" presetClass="entr" presetSubtype="0" fill="hold" nodeType="withEffect">
                                  <p:stCondLst>
                                    <p:cond delay="0"/>
                                  </p:stCondLst>
                                  <p:childTnLst>
                                    <p:set>
                                      <p:cBhvr>
                                        <p:cTn id="169" dur="1" fill="hold">
                                          <p:stCondLst>
                                            <p:cond delay="0"/>
                                          </p:stCondLst>
                                        </p:cTn>
                                        <p:tgtEl>
                                          <p:spTgt spid="41"/>
                                        </p:tgtEl>
                                        <p:attrNameLst>
                                          <p:attrName>style.visibility</p:attrName>
                                        </p:attrNameLst>
                                      </p:cBhvr>
                                      <p:to>
                                        <p:strVal val="visible"/>
                                      </p:to>
                                    </p:set>
                                    <p:animEffect transition="in" filter="fade">
                                      <p:cBhvr>
                                        <p:cTn id="170" dur="500"/>
                                        <p:tgtEl>
                                          <p:spTgt spid="41"/>
                                        </p:tgtEl>
                                      </p:cBhvr>
                                    </p:animEffect>
                                  </p:childTnLst>
                                </p:cTn>
                              </p:par>
                            </p:childTnLst>
                          </p:cTn>
                        </p:par>
                        <p:par>
                          <p:cTn id="171" fill="hold">
                            <p:stCondLst>
                              <p:cond delay="2000"/>
                            </p:stCondLst>
                            <p:childTnLst>
                              <p:par>
                                <p:cTn id="172" presetID="1" presetClass="emph" presetSubtype="2" fill="hold" nodeType="afterEffect">
                                  <p:stCondLst>
                                    <p:cond delay="0"/>
                                  </p:stCondLst>
                                  <p:childTnLst>
                                    <p:animClr clrSpc="rgb" dir="cw">
                                      <p:cBhvr>
                                        <p:cTn id="173" dur="500" fill="hold"/>
                                        <p:tgtEl>
                                          <p:spTgt spid="7"/>
                                        </p:tgtEl>
                                        <p:attrNameLst>
                                          <p:attrName>fillcolor</p:attrName>
                                        </p:attrNameLst>
                                      </p:cBhvr>
                                      <p:to>
                                        <a:srgbClr val="D96666"/>
                                      </p:to>
                                    </p:animClr>
                                    <p:set>
                                      <p:cBhvr>
                                        <p:cTn id="174" dur="500" fill="hold"/>
                                        <p:tgtEl>
                                          <p:spTgt spid="7"/>
                                        </p:tgtEl>
                                        <p:attrNameLst>
                                          <p:attrName>fill.type</p:attrName>
                                        </p:attrNameLst>
                                      </p:cBhvr>
                                      <p:to>
                                        <p:strVal val="solid"/>
                                      </p:to>
                                    </p:set>
                                    <p:set>
                                      <p:cBhvr>
                                        <p:cTn id="175" dur="500" fill="hold"/>
                                        <p:tgtEl>
                                          <p:spTgt spid="7"/>
                                        </p:tgtEl>
                                        <p:attrNameLst>
                                          <p:attrName>fill.on</p:attrName>
                                        </p:attrNameLst>
                                      </p:cBhvr>
                                      <p:to>
                                        <p:strVal val="true"/>
                                      </p:to>
                                    </p:set>
                                  </p:childTnLst>
                                </p:cTn>
                              </p:par>
                              <p:par>
                                <p:cTn id="176" presetID="10" presetClass="entr" presetSubtype="0" fill="hold" nodeType="withEffect">
                                  <p:stCondLst>
                                    <p:cond delay="0"/>
                                  </p:stCondLst>
                                  <p:childTnLst>
                                    <p:set>
                                      <p:cBhvr>
                                        <p:cTn id="177" dur="1" fill="hold">
                                          <p:stCondLst>
                                            <p:cond delay="0"/>
                                          </p:stCondLst>
                                        </p:cTn>
                                        <p:tgtEl>
                                          <p:spTgt spid="73"/>
                                        </p:tgtEl>
                                        <p:attrNameLst>
                                          <p:attrName>style.visibility</p:attrName>
                                        </p:attrNameLst>
                                      </p:cBhvr>
                                      <p:to>
                                        <p:strVal val="visible"/>
                                      </p:to>
                                    </p:set>
                                    <p:animEffect transition="in" filter="fade">
                                      <p:cBhvr>
                                        <p:cTn id="178" dur="500"/>
                                        <p:tgtEl>
                                          <p:spTgt spid="73"/>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87"/>
                                        </p:tgtEl>
                                        <p:attrNameLst>
                                          <p:attrName>style.visibility</p:attrName>
                                        </p:attrNameLst>
                                      </p:cBhvr>
                                      <p:to>
                                        <p:strVal val="visible"/>
                                      </p:to>
                                    </p:set>
                                    <p:animEffect transition="in" filter="fade">
                                      <p:cBhvr>
                                        <p:cTn id="183" dur="500"/>
                                        <p:tgtEl>
                                          <p:spTgt spid="87"/>
                                        </p:tgtEl>
                                      </p:cBhvr>
                                    </p:animEffect>
                                  </p:childTnLst>
                                </p:cTn>
                              </p:par>
                            </p:childTnLst>
                          </p:cTn>
                        </p:par>
                        <p:par>
                          <p:cTn id="184" fill="hold">
                            <p:stCondLst>
                              <p:cond delay="500"/>
                            </p:stCondLst>
                            <p:childTnLst>
                              <p:par>
                                <p:cTn id="185" presetID="1" presetClass="emph" presetSubtype="2" fill="hold" nodeType="afterEffect">
                                  <p:stCondLst>
                                    <p:cond delay="0"/>
                                  </p:stCondLst>
                                  <p:childTnLst>
                                    <p:animClr clrSpc="rgb" dir="cw">
                                      <p:cBhvr>
                                        <p:cTn id="186" dur="500" fill="hold"/>
                                        <p:tgtEl>
                                          <p:spTgt spid="11"/>
                                        </p:tgtEl>
                                        <p:attrNameLst>
                                          <p:attrName>fillcolor</p:attrName>
                                        </p:attrNameLst>
                                      </p:cBhvr>
                                      <p:to>
                                        <a:srgbClr val="FFFF66"/>
                                      </p:to>
                                    </p:animClr>
                                    <p:set>
                                      <p:cBhvr>
                                        <p:cTn id="187" dur="500" fill="hold"/>
                                        <p:tgtEl>
                                          <p:spTgt spid="11"/>
                                        </p:tgtEl>
                                        <p:attrNameLst>
                                          <p:attrName>fill.type</p:attrName>
                                        </p:attrNameLst>
                                      </p:cBhvr>
                                      <p:to>
                                        <p:strVal val="solid"/>
                                      </p:to>
                                    </p:set>
                                    <p:set>
                                      <p:cBhvr>
                                        <p:cTn id="188" dur="500" fill="hold"/>
                                        <p:tgtEl>
                                          <p:spTgt spid="11"/>
                                        </p:tgtEl>
                                        <p:attrNameLst>
                                          <p:attrName>fill.on</p:attrName>
                                        </p:attrNameLst>
                                      </p:cBhvr>
                                      <p:to>
                                        <p:strVal val="true"/>
                                      </p:to>
                                    </p:set>
                                  </p:childTnLst>
                                </p:cTn>
                              </p:par>
                            </p:childTnLst>
                          </p:cTn>
                        </p:par>
                        <p:par>
                          <p:cTn id="189" fill="hold">
                            <p:stCondLst>
                              <p:cond delay="1000"/>
                            </p:stCondLst>
                            <p:childTnLst>
                              <p:par>
                                <p:cTn id="190" presetID="1" presetClass="emph" presetSubtype="2" fill="hold" nodeType="afterEffect">
                                  <p:stCondLst>
                                    <p:cond delay="0"/>
                                  </p:stCondLst>
                                  <p:childTnLst>
                                    <p:animClr clrSpc="rgb" dir="cw">
                                      <p:cBhvr>
                                        <p:cTn id="191" dur="500" fill="hold"/>
                                        <p:tgtEl>
                                          <p:spTgt spid="13"/>
                                        </p:tgtEl>
                                        <p:attrNameLst>
                                          <p:attrName>fillcolor</p:attrName>
                                        </p:attrNameLst>
                                      </p:cBhvr>
                                      <p:to>
                                        <a:srgbClr val="FFFF66"/>
                                      </p:to>
                                    </p:animClr>
                                    <p:set>
                                      <p:cBhvr>
                                        <p:cTn id="192" dur="500" fill="hold"/>
                                        <p:tgtEl>
                                          <p:spTgt spid="13"/>
                                        </p:tgtEl>
                                        <p:attrNameLst>
                                          <p:attrName>fill.type</p:attrName>
                                        </p:attrNameLst>
                                      </p:cBhvr>
                                      <p:to>
                                        <p:strVal val="solid"/>
                                      </p:to>
                                    </p:set>
                                    <p:set>
                                      <p:cBhvr>
                                        <p:cTn id="193" dur="500" fill="hold"/>
                                        <p:tgtEl>
                                          <p:spTgt spid="13"/>
                                        </p:tgtEl>
                                        <p:attrNameLst>
                                          <p:attrName>fill.on</p:attrName>
                                        </p:attrNameLst>
                                      </p:cBhvr>
                                      <p:to>
                                        <p:strVal val="true"/>
                                      </p:to>
                                    </p:set>
                                  </p:childTnLst>
                                </p:cTn>
                              </p:par>
                            </p:childTnLst>
                          </p:cTn>
                        </p:par>
                        <p:par>
                          <p:cTn id="194" fill="hold">
                            <p:stCondLst>
                              <p:cond delay="1500"/>
                            </p:stCondLst>
                            <p:childTnLst>
                              <p:par>
                                <p:cTn id="195" presetID="1" presetClass="emph" presetSubtype="2" fill="hold" nodeType="afterEffect">
                                  <p:stCondLst>
                                    <p:cond delay="0"/>
                                  </p:stCondLst>
                                  <p:childTnLst>
                                    <p:animClr clrSpc="rgb" dir="cw">
                                      <p:cBhvr>
                                        <p:cTn id="196" dur="500" fill="hold"/>
                                        <p:tgtEl>
                                          <p:spTgt spid="14"/>
                                        </p:tgtEl>
                                        <p:attrNameLst>
                                          <p:attrName>fillcolor</p:attrName>
                                        </p:attrNameLst>
                                      </p:cBhvr>
                                      <p:to>
                                        <a:srgbClr val="FFFF66"/>
                                      </p:to>
                                    </p:animClr>
                                    <p:set>
                                      <p:cBhvr>
                                        <p:cTn id="197" dur="500" fill="hold"/>
                                        <p:tgtEl>
                                          <p:spTgt spid="14"/>
                                        </p:tgtEl>
                                        <p:attrNameLst>
                                          <p:attrName>fill.type</p:attrName>
                                        </p:attrNameLst>
                                      </p:cBhvr>
                                      <p:to>
                                        <p:strVal val="solid"/>
                                      </p:to>
                                    </p:set>
                                    <p:set>
                                      <p:cBhvr>
                                        <p:cTn id="198" dur="500" fill="hold"/>
                                        <p:tgtEl>
                                          <p:spTgt spid="14"/>
                                        </p:tgtEl>
                                        <p:attrNameLst>
                                          <p:attrName>fill.on</p:attrName>
                                        </p:attrNameLst>
                                      </p:cBhvr>
                                      <p:to>
                                        <p:strVal val="true"/>
                                      </p:to>
                                    </p:set>
                                  </p:childTnLst>
                                </p:cTn>
                              </p:par>
                            </p:childTnLst>
                          </p:cTn>
                        </p:par>
                        <p:par>
                          <p:cTn id="199" fill="hold">
                            <p:stCondLst>
                              <p:cond delay="2000"/>
                            </p:stCondLst>
                            <p:childTnLst>
                              <p:par>
                                <p:cTn id="200" presetID="1" presetClass="emph" presetSubtype="2" fill="hold" nodeType="afterEffect">
                                  <p:stCondLst>
                                    <p:cond delay="0"/>
                                  </p:stCondLst>
                                  <p:childTnLst>
                                    <p:animClr clrSpc="rgb" dir="cw">
                                      <p:cBhvr>
                                        <p:cTn id="201" dur="500" fill="hold"/>
                                        <p:tgtEl>
                                          <p:spTgt spid="15"/>
                                        </p:tgtEl>
                                        <p:attrNameLst>
                                          <p:attrName>fillcolor</p:attrName>
                                        </p:attrNameLst>
                                      </p:cBhvr>
                                      <p:to>
                                        <a:srgbClr val="FFFF66"/>
                                      </p:to>
                                    </p:animClr>
                                    <p:set>
                                      <p:cBhvr>
                                        <p:cTn id="202" dur="500" fill="hold"/>
                                        <p:tgtEl>
                                          <p:spTgt spid="15"/>
                                        </p:tgtEl>
                                        <p:attrNameLst>
                                          <p:attrName>fill.type</p:attrName>
                                        </p:attrNameLst>
                                      </p:cBhvr>
                                      <p:to>
                                        <p:strVal val="solid"/>
                                      </p:to>
                                    </p:set>
                                    <p:set>
                                      <p:cBhvr>
                                        <p:cTn id="203" dur="500" fill="hold"/>
                                        <p:tgtEl>
                                          <p:spTgt spid="15"/>
                                        </p:tgtEl>
                                        <p:attrNameLst>
                                          <p:attrName>fill.on</p:attrName>
                                        </p:attrNameLst>
                                      </p:cBhvr>
                                      <p:to>
                                        <p:strVal val="true"/>
                                      </p:to>
                                    </p:set>
                                  </p:childTnLst>
                                </p:cTn>
                              </p:par>
                            </p:childTnLst>
                          </p:cTn>
                        </p:par>
                        <p:par>
                          <p:cTn id="204" fill="hold">
                            <p:stCondLst>
                              <p:cond delay="2500"/>
                            </p:stCondLst>
                            <p:childTnLst>
                              <p:par>
                                <p:cTn id="205" presetID="1" presetClass="emph" presetSubtype="2" fill="hold" nodeType="afterEffect">
                                  <p:stCondLst>
                                    <p:cond delay="0"/>
                                  </p:stCondLst>
                                  <p:childTnLst>
                                    <p:animClr clrSpc="rgb" dir="cw">
                                      <p:cBhvr>
                                        <p:cTn id="206" dur="500" fill="hold"/>
                                        <p:tgtEl>
                                          <p:spTgt spid="20"/>
                                        </p:tgtEl>
                                        <p:attrNameLst>
                                          <p:attrName>fillcolor</p:attrName>
                                        </p:attrNameLst>
                                      </p:cBhvr>
                                      <p:to>
                                        <a:srgbClr val="FFFF66"/>
                                      </p:to>
                                    </p:animClr>
                                    <p:set>
                                      <p:cBhvr>
                                        <p:cTn id="207" dur="500" fill="hold"/>
                                        <p:tgtEl>
                                          <p:spTgt spid="20"/>
                                        </p:tgtEl>
                                        <p:attrNameLst>
                                          <p:attrName>fill.type</p:attrName>
                                        </p:attrNameLst>
                                      </p:cBhvr>
                                      <p:to>
                                        <p:strVal val="solid"/>
                                      </p:to>
                                    </p:set>
                                    <p:set>
                                      <p:cBhvr>
                                        <p:cTn id="208" dur="500" fill="hold"/>
                                        <p:tgtEl>
                                          <p:spTgt spid="20"/>
                                        </p:tgtEl>
                                        <p:attrNameLst>
                                          <p:attrName>fill.on</p:attrName>
                                        </p:attrNameLst>
                                      </p:cBhvr>
                                      <p:to>
                                        <p:strVal val="true"/>
                                      </p:to>
                                    </p:set>
                                  </p:childTnLst>
                                </p:cTn>
                              </p:par>
                            </p:childTnLst>
                          </p:cTn>
                        </p:par>
                        <p:par>
                          <p:cTn id="209" fill="hold">
                            <p:stCondLst>
                              <p:cond delay="3000"/>
                            </p:stCondLst>
                            <p:childTnLst>
                              <p:par>
                                <p:cTn id="210" presetID="1" presetClass="emph" presetSubtype="2" fill="hold" nodeType="afterEffect">
                                  <p:stCondLst>
                                    <p:cond delay="0"/>
                                  </p:stCondLst>
                                  <p:childTnLst>
                                    <p:animClr clrSpc="rgb" dir="cw">
                                      <p:cBhvr>
                                        <p:cTn id="211" dur="500" fill="hold"/>
                                        <p:tgtEl>
                                          <p:spTgt spid="21"/>
                                        </p:tgtEl>
                                        <p:attrNameLst>
                                          <p:attrName>fillcolor</p:attrName>
                                        </p:attrNameLst>
                                      </p:cBhvr>
                                      <p:to>
                                        <a:srgbClr val="FFFF66"/>
                                      </p:to>
                                    </p:animClr>
                                    <p:set>
                                      <p:cBhvr>
                                        <p:cTn id="212" dur="500" fill="hold"/>
                                        <p:tgtEl>
                                          <p:spTgt spid="21"/>
                                        </p:tgtEl>
                                        <p:attrNameLst>
                                          <p:attrName>fill.type</p:attrName>
                                        </p:attrNameLst>
                                      </p:cBhvr>
                                      <p:to>
                                        <p:strVal val="solid"/>
                                      </p:to>
                                    </p:set>
                                    <p:set>
                                      <p:cBhvr>
                                        <p:cTn id="213" dur="500" fill="hold"/>
                                        <p:tgtEl>
                                          <p:spTgt spid="21"/>
                                        </p:tgtEl>
                                        <p:attrNameLst>
                                          <p:attrName>fill.on</p:attrName>
                                        </p:attrNameLst>
                                      </p:cBhvr>
                                      <p:to>
                                        <p:strVal val="true"/>
                                      </p:to>
                                    </p:set>
                                  </p:childTnLst>
                                </p:cTn>
                              </p:par>
                            </p:childTnLst>
                          </p:cTn>
                        </p:par>
                        <p:par>
                          <p:cTn id="214" fill="hold">
                            <p:stCondLst>
                              <p:cond delay="3500"/>
                            </p:stCondLst>
                            <p:childTnLst>
                              <p:par>
                                <p:cTn id="215" presetID="10" presetClass="entr" presetSubtype="0" fill="hold" grpId="0" nodeType="afterEffect">
                                  <p:stCondLst>
                                    <p:cond delay="0"/>
                                  </p:stCondLst>
                                  <p:childTnLst>
                                    <p:set>
                                      <p:cBhvr>
                                        <p:cTn id="216" dur="1" fill="hold">
                                          <p:stCondLst>
                                            <p:cond delay="0"/>
                                          </p:stCondLst>
                                        </p:cTn>
                                        <p:tgtEl>
                                          <p:spTgt spid="54"/>
                                        </p:tgtEl>
                                        <p:attrNameLst>
                                          <p:attrName>style.visibility</p:attrName>
                                        </p:attrNameLst>
                                      </p:cBhvr>
                                      <p:to>
                                        <p:strVal val="visible"/>
                                      </p:to>
                                    </p:set>
                                    <p:animEffect transition="in" filter="fade">
                                      <p:cBhvr>
                                        <p:cTn id="217" dur="500"/>
                                        <p:tgtEl>
                                          <p:spTgt spid="54"/>
                                        </p:tgtEl>
                                      </p:cBhvr>
                                    </p:animEffect>
                                  </p:childTnLst>
                                </p:cTn>
                              </p:par>
                            </p:childTnLst>
                          </p:cTn>
                        </p:par>
                        <p:par>
                          <p:cTn id="218" fill="hold">
                            <p:stCondLst>
                              <p:cond delay="4000"/>
                            </p:stCondLst>
                            <p:childTnLst>
                              <p:par>
                                <p:cTn id="219" presetID="10" presetClass="entr" presetSubtype="0" fill="hold" grpId="0" nodeType="afterEffect">
                                  <p:stCondLst>
                                    <p:cond delay="0"/>
                                  </p:stCondLst>
                                  <p:childTnLst>
                                    <p:set>
                                      <p:cBhvr>
                                        <p:cTn id="220" dur="1" fill="hold">
                                          <p:stCondLst>
                                            <p:cond delay="0"/>
                                          </p:stCondLst>
                                        </p:cTn>
                                        <p:tgtEl>
                                          <p:spTgt spid="55"/>
                                        </p:tgtEl>
                                        <p:attrNameLst>
                                          <p:attrName>style.visibility</p:attrName>
                                        </p:attrNameLst>
                                      </p:cBhvr>
                                      <p:to>
                                        <p:strVal val="visible"/>
                                      </p:to>
                                    </p:set>
                                    <p:animEffect transition="in" filter="fade">
                                      <p:cBhvr>
                                        <p:cTn id="221" dur="500"/>
                                        <p:tgtEl>
                                          <p:spTgt spid="55"/>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56"/>
                                        </p:tgtEl>
                                        <p:attrNameLst>
                                          <p:attrName>style.visibility</p:attrName>
                                        </p:attrNameLst>
                                      </p:cBhvr>
                                      <p:to>
                                        <p:strVal val="visible"/>
                                      </p:to>
                                    </p:set>
                                    <p:animEffect transition="in" filter="fade">
                                      <p:cBhvr>
                                        <p:cTn id="224" dur="500"/>
                                        <p:tgtEl>
                                          <p:spTgt spid="56"/>
                                        </p:tgtEl>
                                      </p:cBhvr>
                                    </p:animEffect>
                                  </p:childTnLst>
                                </p:cTn>
                              </p:par>
                            </p:childTnLst>
                          </p:cTn>
                        </p:par>
                        <p:par>
                          <p:cTn id="225" fill="hold">
                            <p:stCondLst>
                              <p:cond delay="4500"/>
                            </p:stCondLst>
                            <p:childTnLst>
                              <p:par>
                                <p:cTn id="226" presetID="1" presetClass="emph" presetSubtype="2" fill="hold" nodeType="afterEffect">
                                  <p:stCondLst>
                                    <p:cond delay="0"/>
                                  </p:stCondLst>
                                  <p:childTnLst>
                                    <p:animClr clrSpc="rgb" dir="cw">
                                      <p:cBhvr>
                                        <p:cTn id="227" dur="500" fill="hold"/>
                                        <p:tgtEl>
                                          <p:spTgt spid="21"/>
                                        </p:tgtEl>
                                        <p:attrNameLst>
                                          <p:attrName>fillcolor</p:attrName>
                                        </p:attrNameLst>
                                      </p:cBhvr>
                                      <p:to>
                                        <a:srgbClr val="D96666"/>
                                      </p:to>
                                    </p:animClr>
                                    <p:set>
                                      <p:cBhvr>
                                        <p:cTn id="228" dur="500" fill="hold"/>
                                        <p:tgtEl>
                                          <p:spTgt spid="21"/>
                                        </p:tgtEl>
                                        <p:attrNameLst>
                                          <p:attrName>fill.type</p:attrName>
                                        </p:attrNameLst>
                                      </p:cBhvr>
                                      <p:to>
                                        <p:strVal val="solid"/>
                                      </p:to>
                                    </p:set>
                                    <p:set>
                                      <p:cBhvr>
                                        <p:cTn id="229" dur="500" fill="hold"/>
                                        <p:tgtEl>
                                          <p:spTgt spid="21"/>
                                        </p:tgtEl>
                                        <p:attrNameLst>
                                          <p:attrName>fill.on</p:attrName>
                                        </p:attrNameLst>
                                      </p:cBhvr>
                                      <p:to>
                                        <p:strVal val="true"/>
                                      </p:to>
                                    </p:set>
                                  </p:childTnLst>
                                </p:cTn>
                              </p:par>
                              <p:par>
                                <p:cTn id="230" presetID="1" presetClass="emph" presetSubtype="2" fill="hold" nodeType="withEffect">
                                  <p:stCondLst>
                                    <p:cond delay="0"/>
                                  </p:stCondLst>
                                  <p:childTnLst>
                                    <p:animClr clrSpc="rgb" dir="cw">
                                      <p:cBhvr>
                                        <p:cTn id="231" dur="500" fill="hold"/>
                                        <p:tgtEl>
                                          <p:spTgt spid="22"/>
                                        </p:tgtEl>
                                        <p:attrNameLst>
                                          <p:attrName>fillcolor</p:attrName>
                                        </p:attrNameLst>
                                      </p:cBhvr>
                                      <p:to>
                                        <a:srgbClr val="FFFF66"/>
                                      </p:to>
                                    </p:animClr>
                                    <p:set>
                                      <p:cBhvr>
                                        <p:cTn id="232" dur="500" fill="hold"/>
                                        <p:tgtEl>
                                          <p:spTgt spid="22"/>
                                        </p:tgtEl>
                                        <p:attrNameLst>
                                          <p:attrName>fill.type</p:attrName>
                                        </p:attrNameLst>
                                      </p:cBhvr>
                                      <p:to>
                                        <p:strVal val="solid"/>
                                      </p:to>
                                    </p:set>
                                    <p:set>
                                      <p:cBhvr>
                                        <p:cTn id="233" dur="500" fill="hold"/>
                                        <p:tgtEl>
                                          <p:spTgt spid="22"/>
                                        </p:tgtEl>
                                        <p:attrNameLst>
                                          <p:attrName>fill.on</p:attrName>
                                        </p:attrNameLst>
                                      </p:cBhvr>
                                      <p:to>
                                        <p:strVal val="true"/>
                                      </p:to>
                                    </p:set>
                                  </p:childTnLst>
                                </p:cTn>
                              </p:par>
                            </p:childTnLst>
                          </p:cTn>
                        </p:par>
                        <p:par>
                          <p:cTn id="234" fill="hold">
                            <p:stCondLst>
                              <p:cond delay="5000"/>
                            </p:stCondLst>
                            <p:childTnLst>
                              <p:par>
                                <p:cTn id="235" presetID="1" presetClass="emph" presetSubtype="2" fill="hold" nodeType="afterEffect">
                                  <p:stCondLst>
                                    <p:cond delay="0"/>
                                  </p:stCondLst>
                                  <p:childTnLst>
                                    <p:animClr clrSpc="rgb" dir="cw">
                                      <p:cBhvr>
                                        <p:cTn id="236" dur="500" fill="hold"/>
                                        <p:tgtEl>
                                          <p:spTgt spid="23"/>
                                        </p:tgtEl>
                                        <p:attrNameLst>
                                          <p:attrName>fillcolor</p:attrName>
                                        </p:attrNameLst>
                                      </p:cBhvr>
                                      <p:to>
                                        <a:srgbClr val="FFFF66"/>
                                      </p:to>
                                    </p:animClr>
                                    <p:set>
                                      <p:cBhvr>
                                        <p:cTn id="237" dur="500" fill="hold"/>
                                        <p:tgtEl>
                                          <p:spTgt spid="23"/>
                                        </p:tgtEl>
                                        <p:attrNameLst>
                                          <p:attrName>fill.type</p:attrName>
                                        </p:attrNameLst>
                                      </p:cBhvr>
                                      <p:to>
                                        <p:strVal val="solid"/>
                                      </p:to>
                                    </p:set>
                                    <p:set>
                                      <p:cBhvr>
                                        <p:cTn id="238" dur="500" fill="hold"/>
                                        <p:tgtEl>
                                          <p:spTgt spid="23"/>
                                        </p:tgtEl>
                                        <p:attrNameLst>
                                          <p:attrName>fill.on</p:attrName>
                                        </p:attrNameLst>
                                      </p:cBhvr>
                                      <p:to>
                                        <p:strVal val="true"/>
                                      </p:to>
                                    </p:set>
                                  </p:childTnLst>
                                </p:cTn>
                              </p:par>
                              <p:par>
                                <p:cTn id="239" presetID="1" presetClass="emph" presetSubtype="2" fill="hold" nodeType="withEffect">
                                  <p:stCondLst>
                                    <p:cond delay="0"/>
                                  </p:stCondLst>
                                  <p:childTnLst>
                                    <p:animClr clrSpc="rgb" dir="cw">
                                      <p:cBhvr>
                                        <p:cTn id="240" dur="500" fill="hold"/>
                                        <p:tgtEl>
                                          <p:spTgt spid="20"/>
                                        </p:tgtEl>
                                        <p:attrNameLst>
                                          <p:attrName>fillcolor</p:attrName>
                                        </p:attrNameLst>
                                      </p:cBhvr>
                                      <p:to>
                                        <a:srgbClr val="D96666"/>
                                      </p:to>
                                    </p:animClr>
                                    <p:set>
                                      <p:cBhvr>
                                        <p:cTn id="241" dur="500" fill="hold"/>
                                        <p:tgtEl>
                                          <p:spTgt spid="20"/>
                                        </p:tgtEl>
                                        <p:attrNameLst>
                                          <p:attrName>fill.type</p:attrName>
                                        </p:attrNameLst>
                                      </p:cBhvr>
                                      <p:to>
                                        <p:strVal val="solid"/>
                                      </p:to>
                                    </p:set>
                                    <p:set>
                                      <p:cBhvr>
                                        <p:cTn id="242" dur="500" fill="hold"/>
                                        <p:tgtEl>
                                          <p:spTgt spid="20"/>
                                        </p:tgtEl>
                                        <p:attrNameLst>
                                          <p:attrName>fill.on</p:attrName>
                                        </p:attrNameLst>
                                      </p:cBhvr>
                                      <p:to>
                                        <p:strVal val="true"/>
                                      </p:to>
                                    </p:set>
                                  </p:childTnLst>
                                </p:cTn>
                              </p:par>
                            </p:childTnLst>
                          </p:cTn>
                        </p:par>
                        <p:par>
                          <p:cTn id="243" fill="hold">
                            <p:stCondLst>
                              <p:cond delay="5500"/>
                            </p:stCondLst>
                            <p:childTnLst>
                              <p:par>
                                <p:cTn id="244" presetID="1" presetClass="emph" presetSubtype="2" fill="hold" nodeType="afterEffect">
                                  <p:stCondLst>
                                    <p:cond delay="0"/>
                                  </p:stCondLst>
                                  <p:childTnLst>
                                    <p:animClr clrSpc="rgb" dir="cw">
                                      <p:cBhvr>
                                        <p:cTn id="245" dur="500" fill="hold"/>
                                        <p:tgtEl>
                                          <p:spTgt spid="24"/>
                                        </p:tgtEl>
                                        <p:attrNameLst>
                                          <p:attrName>fillcolor</p:attrName>
                                        </p:attrNameLst>
                                      </p:cBhvr>
                                      <p:to>
                                        <a:srgbClr val="FFFF66"/>
                                      </p:to>
                                    </p:animClr>
                                    <p:set>
                                      <p:cBhvr>
                                        <p:cTn id="246" dur="500" fill="hold"/>
                                        <p:tgtEl>
                                          <p:spTgt spid="24"/>
                                        </p:tgtEl>
                                        <p:attrNameLst>
                                          <p:attrName>fill.type</p:attrName>
                                        </p:attrNameLst>
                                      </p:cBhvr>
                                      <p:to>
                                        <p:strVal val="solid"/>
                                      </p:to>
                                    </p:set>
                                    <p:set>
                                      <p:cBhvr>
                                        <p:cTn id="247" dur="500" fill="hold"/>
                                        <p:tgtEl>
                                          <p:spTgt spid="24"/>
                                        </p:tgtEl>
                                        <p:attrNameLst>
                                          <p:attrName>fill.on</p:attrName>
                                        </p:attrNameLst>
                                      </p:cBhvr>
                                      <p:to>
                                        <p:strVal val="true"/>
                                      </p:to>
                                    </p:set>
                                  </p:childTnLst>
                                </p:cTn>
                              </p:par>
                              <p:par>
                                <p:cTn id="248" presetID="1" presetClass="emph" presetSubtype="2" fill="hold" nodeType="withEffect">
                                  <p:stCondLst>
                                    <p:cond delay="0"/>
                                  </p:stCondLst>
                                  <p:childTnLst>
                                    <p:animClr clrSpc="rgb" dir="cw">
                                      <p:cBhvr>
                                        <p:cTn id="249" dur="500" fill="hold"/>
                                        <p:tgtEl>
                                          <p:spTgt spid="15"/>
                                        </p:tgtEl>
                                        <p:attrNameLst>
                                          <p:attrName>fillcolor</p:attrName>
                                        </p:attrNameLst>
                                      </p:cBhvr>
                                      <p:to>
                                        <a:srgbClr val="D96666"/>
                                      </p:to>
                                    </p:animClr>
                                    <p:set>
                                      <p:cBhvr>
                                        <p:cTn id="250" dur="500" fill="hold"/>
                                        <p:tgtEl>
                                          <p:spTgt spid="15"/>
                                        </p:tgtEl>
                                        <p:attrNameLst>
                                          <p:attrName>fill.type</p:attrName>
                                        </p:attrNameLst>
                                      </p:cBhvr>
                                      <p:to>
                                        <p:strVal val="solid"/>
                                      </p:to>
                                    </p:set>
                                    <p:set>
                                      <p:cBhvr>
                                        <p:cTn id="251" dur="500" fill="hold"/>
                                        <p:tgtEl>
                                          <p:spTgt spid="15"/>
                                        </p:tgtEl>
                                        <p:attrNameLst>
                                          <p:attrName>fill.on</p:attrName>
                                        </p:attrNameLst>
                                      </p:cBhvr>
                                      <p:to>
                                        <p:strVal val="true"/>
                                      </p:to>
                                    </p:set>
                                  </p:childTnLst>
                                </p:cTn>
                              </p:par>
                            </p:childTnLst>
                          </p:cTn>
                        </p:par>
                        <p:par>
                          <p:cTn id="252" fill="hold">
                            <p:stCondLst>
                              <p:cond delay="6000"/>
                            </p:stCondLst>
                            <p:childTnLst>
                              <p:par>
                                <p:cTn id="253" presetID="1" presetClass="emph" presetSubtype="2" fill="hold" nodeType="afterEffect">
                                  <p:stCondLst>
                                    <p:cond delay="0"/>
                                  </p:stCondLst>
                                  <p:childTnLst>
                                    <p:animClr clrSpc="rgb" dir="cw">
                                      <p:cBhvr>
                                        <p:cTn id="254" dur="500" fill="hold"/>
                                        <p:tgtEl>
                                          <p:spTgt spid="25"/>
                                        </p:tgtEl>
                                        <p:attrNameLst>
                                          <p:attrName>fillcolor</p:attrName>
                                        </p:attrNameLst>
                                      </p:cBhvr>
                                      <p:to>
                                        <a:srgbClr val="FFFF66"/>
                                      </p:to>
                                    </p:animClr>
                                    <p:set>
                                      <p:cBhvr>
                                        <p:cTn id="255" dur="500" fill="hold"/>
                                        <p:tgtEl>
                                          <p:spTgt spid="25"/>
                                        </p:tgtEl>
                                        <p:attrNameLst>
                                          <p:attrName>fill.type</p:attrName>
                                        </p:attrNameLst>
                                      </p:cBhvr>
                                      <p:to>
                                        <p:strVal val="solid"/>
                                      </p:to>
                                    </p:set>
                                    <p:set>
                                      <p:cBhvr>
                                        <p:cTn id="256" dur="500" fill="hold"/>
                                        <p:tgtEl>
                                          <p:spTgt spid="25"/>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500" fill="hold"/>
                                        <p:tgtEl>
                                          <p:spTgt spid="14"/>
                                        </p:tgtEl>
                                        <p:attrNameLst>
                                          <p:attrName>fillcolor</p:attrName>
                                        </p:attrNameLst>
                                      </p:cBhvr>
                                      <p:to>
                                        <a:srgbClr val="D96666"/>
                                      </p:to>
                                    </p:animClr>
                                    <p:set>
                                      <p:cBhvr>
                                        <p:cTn id="259" dur="500" fill="hold"/>
                                        <p:tgtEl>
                                          <p:spTgt spid="14"/>
                                        </p:tgtEl>
                                        <p:attrNameLst>
                                          <p:attrName>fill.type</p:attrName>
                                        </p:attrNameLst>
                                      </p:cBhvr>
                                      <p:to>
                                        <p:strVal val="solid"/>
                                      </p:to>
                                    </p:set>
                                    <p:set>
                                      <p:cBhvr>
                                        <p:cTn id="260" dur="500" fill="hold"/>
                                        <p:tgtEl>
                                          <p:spTgt spid="14"/>
                                        </p:tgtEl>
                                        <p:attrNameLst>
                                          <p:attrName>fill.on</p:attrName>
                                        </p:attrNameLst>
                                      </p:cBhvr>
                                      <p:to>
                                        <p:strVal val="true"/>
                                      </p:to>
                                    </p:set>
                                  </p:childTnLst>
                                </p:cTn>
                              </p:par>
                            </p:childTnLst>
                          </p:cTn>
                        </p:par>
                        <p:par>
                          <p:cTn id="261" fill="hold">
                            <p:stCondLst>
                              <p:cond delay="6500"/>
                            </p:stCondLst>
                            <p:childTnLst>
                              <p:par>
                                <p:cTn id="262" presetID="1" presetClass="emph" presetSubtype="2" fill="hold" nodeType="afterEffect">
                                  <p:stCondLst>
                                    <p:cond delay="0"/>
                                  </p:stCondLst>
                                  <p:childTnLst>
                                    <p:animClr clrSpc="rgb" dir="cw">
                                      <p:cBhvr>
                                        <p:cTn id="263" dur="500" fill="hold"/>
                                        <p:tgtEl>
                                          <p:spTgt spid="26"/>
                                        </p:tgtEl>
                                        <p:attrNameLst>
                                          <p:attrName>fillcolor</p:attrName>
                                        </p:attrNameLst>
                                      </p:cBhvr>
                                      <p:to>
                                        <a:srgbClr val="FFFF66"/>
                                      </p:to>
                                    </p:animClr>
                                    <p:set>
                                      <p:cBhvr>
                                        <p:cTn id="264" dur="500" fill="hold"/>
                                        <p:tgtEl>
                                          <p:spTgt spid="26"/>
                                        </p:tgtEl>
                                        <p:attrNameLst>
                                          <p:attrName>fill.type</p:attrName>
                                        </p:attrNameLst>
                                      </p:cBhvr>
                                      <p:to>
                                        <p:strVal val="solid"/>
                                      </p:to>
                                    </p:set>
                                    <p:set>
                                      <p:cBhvr>
                                        <p:cTn id="265" dur="500" fill="hold"/>
                                        <p:tgtEl>
                                          <p:spTgt spid="26"/>
                                        </p:tgtEl>
                                        <p:attrNameLst>
                                          <p:attrName>fill.on</p:attrName>
                                        </p:attrNameLst>
                                      </p:cBhvr>
                                      <p:to>
                                        <p:strVal val="true"/>
                                      </p:to>
                                    </p:set>
                                  </p:childTnLst>
                                </p:cTn>
                              </p:par>
                              <p:par>
                                <p:cTn id="266" presetID="1" presetClass="emph" presetSubtype="2" fill="hold" nodeType="withEffect">
                                  <p:stCondLst>
                                    <p:cond delay="0"/>
                                  </p:stCondLst>
                                  <p:childTnLst>
                                    <p:animClr clrSpc="rgb" dir="cw">
                                      <p:cBhvr>
                                        <p:cTn id="267" dur="500" fill="hold"/>
                                        <p:tgtEl>
                                          <p:spTgt spid="13"/>
                                        </p:tgtEl>
                                        <p:attrNameLst>
                                          <p:attrName>fillcolor</p:attrName>
                                        </p:attrNameLst>
                                      </p:cBhvr>
                                      <p:to>
                                        <a:srgbClr val="D96666"/>
                                      </p:to>
                                    </p:animClr>
                                    <p:set>
                                      <p:cBhvr>
                                        <p:cTn id="268" dur="500" fill="hold"/>
                                        <p:tgtEl>
                                          <p:spTgt spid="13"/>
                                        </p:tgtEl>
                                        <p:attrNameLst>
                                          <p:attrName>fill.type</p:attrName>
                                        </p:attrNameLst>
                                      </p:cBhvr>
                                      <p:to>
                                        <p:strVal val="solid"/>
                                      </p:to>
                                    </p:set>
                                    <p:set>
                                      <p:cBhvr>
                                        <p:cTn id="269" dur="500" fill="hold"/>
                                        <p:tgtEl>
                                          <p:spTgt spid="13"/>
                                        </p:tgtEl>
                                        <p:attrNameLst>
                                          <p:attrName>fill.on</p:attrName>
                                        </p:attrNameLst>
                                      </p:cBhvr>
                                      <p:to>
                                        <p:strVal val="true"/>
                                      </p:to>
                                    </p:set>
                                  </p:childTnLst>
                                </p:cTn>
                              </p:par>
                            </p:childTnLst>
                          </p:cTn>
                        </p:par>
                        <p:par>
                          <p:cTn id="270" fill="hold">
                            <p:stCondLst>
                              <p:cond delay="7000"/>
                            </p:stCondLst>
                            <p:childTnLst>
                              <p:par>
                                <p:cTn id="271" presetID="1" presetClass="emph" presetSubtype="2" fill="hold" nodeType="afterEffect">
                                  <p:stCondLst>
                                    <p:cond delay="0"/>
                                  </p:stCondLst>
                                  <p:childTnLst>
                                    <p:animClr clrSpc="rgb" dir="cw">
                                      <p:cBhvr>
                                        <p:cTn id="272" dur="500" fill="hold"/>
                                        <p:tgtEl>
                                          <p:spTgt spid="27"/>
                                        </p:tgtEl>
                                        <p:attrNameLst>
                                          <p:attrName>fillcolor</p:attrName>
                                        </p:attrNameLst>
                                      </p:cBhvr>
                                      <p:to>
                                        <a:srgbClr val="FFFF66"/>
                                      </p:to>
                                    </p:animClr>
                                    <p:set>
                                      <p:cBhvr>
                                        <p:cTn id="273" dur="500" fill="hold"/>
                                        <p:tgtEl>
                                          <p:spTgt spid="27"/>
                                        </p:tgtEl>
                                        <p:attrNameLst>
                                          <p:attrName>fill.type</p:attrName>
                                        </p:attrNameLst>
                                      </p:cBhvr>
                                      <p:to>
                                        <p:strVal val="solid"/>
                                      </p:to>
                                    </p:set>
                                    <p:set>
                                      <p:cBhvr>
                                        <p:cTn id="274" dur="500" fill="hold"/>
                                        <p:tgtEl>
                                          <p:spTgt spid="27"/>
                                        </p:tgtEl>
                                        <p:attrNameLst>
                                          <p:attrName>fill.on</p:attrName>
                                        </p:attrNameLst>
                                      </p:cBhvr>
                                      <p:to>
                                        <p:strVal val="true"/>
                                      </p:to>
                                    </p:set>
                                  </p:childTnLst>
                                </p:cTn>
                              </p:par>
                              <p:par>
                                <p:cTn id="275" presetID="1" presetClass="emph" presetSubtype="2" fill="hold" nodeType="withEffect">
                                  <p:stCondLst>
                                    <p:cond delay="0"/>
                                  </p:stCondLst>
                                  <p:childTnLst>
                                    <p:animClr clrSpc="rgb" dir="cw">
                                      <p:cBhvr>
                                        <p:cTn id="276" dur="500" fill="hold"/>
                                        <p:tgtEl>
                                          <p:spTgt spid="11"/>
                                        </p:tgtEl>
                                        <p:attrNameLst>
                                          <p:attrName>fillcolor</p:attrName>
                                        </p:attrNameLst>
                                      </p:cBhvr>
                                      <p:to>
                                        <a:srgbClr val="D96666"/>
                                      </p:to>
                                    </p:animClr>
                                    <p:set>
                                      <p:cBhvr>
                                        <p:cTn id="277" dur="500" fill="hold"/>
                                        <p:tgtEl>
                                          <p:spTgt spid="11"/>
                                        </p:tgtEl>
                                        <p:attrNameLst>
                                          <p:attrName>fill.type</p:attrName>
                                        </p:attrNameLst>
                                      </p:cBhvr>
                                      <p:to>
                                        <p:strVal val="solid"/>
                                      </p:to>
                                    </p:set>
                                    <p:set>
                                      <p:cBhvr>
                                        <p:cTn id="278" dur="500" fill="hold"/>
                                        <p:tgtEl>
                                          <p:spTgt spid="11"/>
                                        </p:tgtEl>
                                        <p:attrNameLst>
                                          <p:attrName>fill.on</p:attrName>
                                        </p:attrNameLst>
                                      </p:cBhvr>
                                      <p:to>
                                        <p:strVal val="true"/>
                                      </p:to>
                                    </p:set>
                                  </p:childTnLst>
                                </p:cTn>
                              </p:par>
                            </p:childTnLst>
                          </p:cTn>
                        </p:par>
                        <p:par>
                          <p:cTn id="279" fill="hold">
                            <p:stCondLst>
                              <p:cond delay="7500"/>
                            </p:stCondLst>
                            <p:childTnLst>
                              <p:par>
                                <p:cTn id="280" presetID="10" presetClass="entr" presetSubtype="0" fill="hold" grpId="0" nodeType="afterEffect">
                                  <p:stCondLst>
                                    <p:cond delay="0"/>
                                  </p:stCondLst>
                                  <p:childTnLst>
                                    <p:set>
                                      <p:cBhvr>
                                        <p:cTn id="281" dur="1" fill="hold">
                                          <p:stCondLst>
                                            <p:cond delay="0"/>
                                          </p:stCondLst>
                                        </p:cTn>
                                        <p:tgtEl>
                                          <p:spTgt spid="57"/>
                                        </p:tgtEl>
                                        <p:attrNameLst>
                                          <p:attrName>style.visibility</p:attrName>
                                        </p:attrNameLst>
                                      </p:cBhvr>
                                      <p:to>
                                        <p:strVal val="visible"/>
                                      </p:to>
                                    </p:set>
                                    <p:animEffect transition="in" filter="fade">
                                      <p:cBhvr>
                                        <p:cTn id="282" dur="500"/>
                                        <p:tgtEl>
                                          <p:spTgt spid="57"/>
                                        </p:tgtEl>
                                      </p:cBhvr>
                                    </p:animEffect>
                                  </p:childTnLst>
                                </p:cTn>
                              </p:par>
                            </p:childTnLst>
                          </p:cTn>
                        </p:par>
                        <p:par>
                          <p:cTn id="283" fill="hold">
                            <p:stCondLst>
                              <p:cond delay="8000"/>
                            </p:stCondLst>
                            <p:childTnLst>
                              <p:par>
                                <p:cTn id="284" presetID="10" presetClass="entr" presetSubtype="0" fill="hold" grpId="0" nodeType="afterEffect">
                                  <p:stCondLst>
                                    <p:cond delay="0"/>
                                  </p:stCondLst>
                                  <p:childTnLst>
                                    <p:set>
                                      <p:cBhvr>
                                        <p:cTn id="285" dur="1" fill="hold">
                                          <p:stCondLst>
                                            <p:cond delay="0"/>
                                          </p:stCondLst>
                                        </p:cTn>
                                        <p:tgtEl>
                                          <p:spTgt spid="59"/>
                                        </p:tgtEl>
                                        <p:attrNameLst>
                                          <p:attrName>style.visibility</p:attrName>
                                        </p:attrNameLst>
                                      </p:cBhvr>
                                      <p:to>
                                        <p:strVal val="visible"/>
                                      </p:to>
                                    </p:set>
                                    <p:animEffect transition="in" filter="fade">
                                      <p:cBhvr>
                                        <p:cTn id="286" dur="500"/>
                                        <p:tgtEl>
                                          <p:spTgt spid="59"/>
                                        </p:tgtEl>
                                      </p:cBhvr>
                                    </p:animEffect>
                                  </p:childTnLst>
                                </p:cTn>
                              </p:par>
                            </p:childTnLst>
                          </p:cTn>
                        </p:par>
                        <p:par>
                          <p:cTn id="287" fill="hold">
                            <p:stCondLst>
                              <p:cond delay="8500"/>
                            </p:stCondLst>
                            <p:childTnLst>
                              <p:par>
                                <p:cTn id="288" presetID="1" presetClass="emph" presetSubtype="2" fill="hold" nodeType="afterEffect">
                                  <p:stCondLst>
                                    <p:cond delay="0"/>
                                  </p:stCondLst>
                                  <p:childTnLst>
                                    <p:animClr clrSpc="rgb" dir="cw">
                                      <p:cBhvr>
                                        <p:cTn id="289" dur="500" fill="hold"/>
                                        <p:tgtEl>
                                          <p:spTgt spid="27"/>
                                        </p:tgtEl>
                                        <p:attrNameLst>
                                          <p:attrName>fillcolor</p:attrName>
                                        </p:attrNameLst>
                                      </p:cBhvr>
                                      <p:to>
                                        <a:srgbClr val="D96666"/>
                                      </p:to>
                                    </p:animClr>
                                    <p:set>
                                      <p:cBhvr>
                                        <p:cTn id="290" dur="500" fill="hold"/>
                                        <p:tgtEl>
                                          <p:spTgt spid="27"/>
                                        </p:tgtEl>
                                        <p:attrNameLst>
                                          <p:attrName>fill.type</p:attrName>
                                        </p:attrNameLst>
                                      </p:cBhvr>
                                      <p:to>
                                        <p:strVal val="solid"/>
                                      </p:to>
                                    </p:set>
                                    <p:set>
                                      <p:cBhvr>
                                        <p:cTn id="291" dur="500" fill="hold"/>
                                        <p:tgtEl>
                                          <p:spTgt spid="27"/>
                                        </p:tgtEl>
                                        <p:attrNameLst>
                                          <p:attrName>fill.on</p:attrName>
                                        </p:attrNameLst>
                                      </p:cBhvr>
                                      <p:to>
                                        <p:strVal val="true"/>
                                      </p:to>
                                    </p:set>
                                  </p:childTnLst>
                                </p:cTn>
                              </p:par>
                            </p:childTnLst>
                          </p:cTn>
                        </p:par>
                        <p:par>
                          <p:cTn id="292" fill="hold">
                            <p:stCondLst>
                              <p:cond delay="9000"/>
                            </p:stCondLst>
                            <p:childTnLst>
                              <p:par>
                                <p:cTn id="293" presetID="1" presetClass="emph" presetSubtype="2" fill="hold" nodeType="afterEffect">
                                  <p:stCondLst>
                                    <p:cond delay="0"/>
                                  </p:stCondLst>
                                  <p:childTnLst>
                                    <p:animClr clrSpc="rgb" dir="cw">
                                      <p:cBhvr>
                                        <p:cTn id="294" dur="500" fill="hold"/>
                                        <p:tgtEl>
                                          <p:spTgt spid="26"/>
                                        </p:tgtEl>
                                        <p:attrNameLst>
                                          <p:attrName>fillcolor</p:attrName>
                                        </p:attrNameLst>
                                      </p:cBhvr>
                                      <p:to>
                                        <a:srgbClr val="D96666"/>
                                      </p:to>
                                    </p:animClr>
                                    <p:set>
                                      <p:cBhvr>
                                        <p:cTn id="295" dur="500" fill="hold"/>
                                        <p:tgtEl>
                                          <p:spTgt spid="26"/>
                                        </p:tgtEl>
                                        <p:attrNameLst>
                                          <p:attrName>fill.type</p:attrName>
                                        </p:attrNameLst>
                                      </p:cBhvr>
                                      <p:to>
                                        <p:strVal val="solid"/>
                                      </p:to>
                                    </p:set>
                                    <p:set>
                                      <p:cBhvr>
                                        <p:cTn id="296" dur="500" fill="hold"/>
                                        <p:tgtEl>
                                          <p:spTgt spid="26"/>
                                        </p:tgtEl>
                                        <p:attrNameLst>
                                          <p:attrName>fill.on</p:attrName>
                                        </p:attrNameLst>
                                      </p:cBhvr>
                                      <p:to>
                                        <p:strVal val="true"/>
                                      </p:to>
                                    </p:set>
                                  </p:childTnLst>
                                </p:cTn>
                              </p:par>
                            </p:childTnLst>
                          </p:cTn>
                        </p:par>
                        <p:par>
                          <p:cTn id="297" fill="hold">
                            <p:stCondLst>
                              <p:cond delay="9500"/>
                            </p:stCondLst>
                            <p:childTnLst>
                              <p:par>
                                <p:cTn id="298" presetID="1" presetClass="emph" presetSubtype="2" fill="hold" nodeType="afterEffect">
                                  <p:stCondLst>
                                    <p:cond delay="0"/>
                                  </p:stCondLst>
                                  <p:childTnLst>
                                    <p:animClr clrSpc="rgb" dir="cw">
                                      <p:cBhvr>
                                        <p:cTn id="299" dur="500" fill="hold"/>
                                        <p:tgtEl>
                                          <p:spTgt spid="25"/>
                                        </p:tgtEl>
                                        <p:attrNameLst>
                                          <p:attrName>fillcolor</p:attrName>
                                        </p:attrNameLst>
                                      </p:cBhvr>
                                      <p:to>
                                        <a:srgbClr val="D96666"/>
                                      </p:to>
                                    </p:animClr>
                                    <p:set>
                                      <p:cBhvr>
                                        <p:cTn id="300" dur="500" fill="hold"/>
                                        <p:tgtEl>
                                          <p:spTgt spid="25"/>
                                        </p:tgtEl>
                                        <p:attrNameLst>
                                          <p:attrName>fill.type</p:attrName>
                                        </p:attrNameLst>
                                      </p:cBhvr>
                                      <p:to>
                                        <p:strVal val="solid"/>
                                      </p:to>
                                    </p:set>
                                    <p:set>
                                      <p:cBhvr>
                                        <p:cTn id="301" dur="500" fill="hold"/>
                                        <p:tgtEl>
                                          <p:spTgt spid="25"/>
                                        </p:tgtEl>
                                        <p:attrNameLst>
                                          <p:attrName>fill.on</p:attrName>
                                        </p:attrNameLst>
                                      </p:cBhvr>
                                      <p:to>
                                        <p:strVal val="true"/>
                                      </p:to>
                                    </p:set>
                                  </p:childTnLst>
                                </p:cTn>
                              </p:par>
                            </p:childTnLst>
                          </p:cTn>
                        </p:par>
                        <p:par>
                          <p:cTn id="302" fill="hold">
                            <p:stCondLst>
                              <p:cond delay="10000"/>
                            </p:stCondLst>
                            <p:childTnLst>
                              <p:par>
                                <p:cTn id="303" presetID="1" presetClass="emph" presetSubtype="2" fill="hold" nodeType="afterEffect">
                                  <p:stCondLst>
                                    <p:cond delay="0"/>
                                  </p:stCondLst>
                                  <p:childTnLst>
                                    <p:animClr clrSpc="rgb" dir="cw">
                                      <p:cBhvr>
                                        <p:cTn id="304" dur="500" fill="hold"/>
                                        <p:tgtEl>
                                          <p:spTgt spid="24"/>
                                        </p:tgtEl>
                                        <p:attrNameLst>
                                          <p:attrName>fillcolor</p:attrName>
                                        </p:attrNameLst>
                                      </p:cBhvr>
                                      <p:to>
                                        <a:srgbClr val="D96666"/>
                                      </p:to>
                                    </p:animClr>
                                    <p:set>
                                      <p:cBhvr>
                                        <p:cTn id="305" dur="500" fill="hold"/>
                                        <p:tgtEl>
                                          <p:spTgt spid="24"/>
                                        </p:tgtEl>
                                        <p:attrNameLst>
                                          <p:attrName>fill.type</p:attrName>
                                        </p:attrNameLst>
                                      </p:cBhvr>
                                      <p:to>
                                        <p:strVal val="solid"/>
                                      </p:to>
                                    </p:set>
                                    <p:set>
                                      <p:cBhvr>
                                        <p:cTn id="306" dur="500" fill="hold"/>
                                        <p:tgtEl>
                                          <p:spTgt spid="24"/>
                                        </p:tgtEl>
                                        <p:attrNameLst>
                                          <p:attrName>fill.on</p:attrName>
                                        </p:attrNameLst>
                                      </p:cBhvr>
                                      <p:to>
                                        <p:strVal val="true"/>
                                      </p:to>
                                    </p:set>
                                  </p:childTnLst>
                                </p:cTn>
                              </p:par>
                            </p:childTnLst>
                          </p:cTn>
                        </p:par>
                        <p:par>
                          <p:cTn id="307" fill="hold">
                            <p:stCondLst>
                              <p:cond delay="10500"/>
                            </p:stCondLst>
                            <p:childTnLst>
                              <p:par>
                                <p:cTn id="308" presetID="1" presetClass="emph" presetSubtype="2" fill="hold" nodeType="afterEffect">
                                  <p:stCondLst>
                                    <p:cond delay="0"/>
                                  </p:stCondLst>
                                  <p:childTnLst>
                                    <p:animClr clrSpc="rgb" dir="cw">
                                      <p:cBhvr>
                                        <p:cTn id="309" dur="500" fill="hold"/>
                                        <p:tgtEl>
                                          <p:spTgt spid="23"/>
                                        </p:tgtEl>
                                        <p:attrNameLst>
                                          <p:attrName>fillcolor</p:attrName>
                                        </p:attrNameLst>
                                      </p:cBhvr>
                                      <p:to>
                                        <a:srgbClr val="D96666"/>
                                      </p:to>
                                    </p:animClr>
                                    <p:set>
                                      <p:cBhvr>
                                        <p:cTn id="310" dur="500" fill="hold"/>
                                        <p:tgtEl>
                                          <p:spTgt spid="23"/>
                                        </p:tgtEl>
                                        <p:attrNameLst>
                                          <p:attrName>fill.type</p:attrName>
                                        </p:attrNameLst>
                                      </p:cBhvr>
                                      <p:to>
                                        <p:strVal val="solid"/>
                                      </p:to>
                                    </p:set>
                                    <p:set>
                                      <p:cBhvr>
                                        <p:cTn id="311" dur="500" fill="hold"/>
                                        <p:tgtEl>
                                          <p:spTgt spid="23"/>
                                        </p:tgtEl>
                                        <p:attrNameLst>
                                          <p:attrName>fill.on</p:attrName>
                                        </p:attrNameLst>
                                      </p:cBhvr>
                                      <p:to>
                                        <p:strVal val="true"/>
                                      </p:to>
                                    </p:set>
                                  </p:childTnLst>
                                </p:cTn>
                              </p:par>
                            </p:childTnLst>
                          </p:cTn>
                        </p:par>
                        <p:par>
                          <p:cTn id="312" fill="hold">
                            <p:stCondLst>
                              <p:cond delay="11000"/>
                            </p:stCondLst>
                            <p:childTnLst>
                              <p:par>
                                <p:cTn id="313" presetID="1" presetClass="emph" presetSubtype="2" fill="hold" nodeType="afterEffect">
                                  <p:stCondLst>
                                    <p:cond delay="0"/>
                                  </p:stCondLst>
                                  <p:childTnLst>
                                    <p:animClr clrSpc="rgb" dir="cw">
                                      <p:cBhvr>
                                        <p:cTn id="314" dur="500" fill="hold"/>
                                        <p:tgtEl>
                                          <p:spTgt spid="22"/>
                                        </p:tgtEl>
                                        <p:attrNameLst>
                                          <p:attrName>fillcolor</p:attrName>
                                        </p:attrNameLst>
                                      </p:cBhvr>
                                      <p:to>
                                        <a:srgbClr val="D96666"/>
                                      </p:to>
                                    </p:animClr>
                                    <p:set>
                                      <p:cBhvr>
                                        <p:cTn id="315" dur="500" fill="hold"/>
                                        <p:tgtEl>
                                          <p:spTgt spid="22"/>
                                        </p:tgtEl>
                                        <p:attrNameLst>
                                          <p:attrName>fill.type</p:attrName>
                                        </p:attrNameLst>
                                      </p:cBhvr>
                                      <p:to>
                                        <p:strVal val="solid"/>
                                      </p:to>
                                    </p:set>
                                    <p:set>
                                      <p:cBhvr>
                                        <p:cTn id="316" dur="5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20" grpId="0" animBg="1"/>
      <p:bldP spid="21" grpId="0" animBg="1"/>
      <p:bldP spid="22" grpId="0" animBg="1"/>
      <p:bldP spid="23" grpId="0" animBg="1"/>
      <p:bldP spid="24" grpId="0" animBg="1"/>
      <p:bldP spid="25" grpId="0" animBg="1"/>
      <p:bldP spid="26" grpId="0" animBg="1"/>
      <p:bldP spid="27" grpId="0" animBg="1"/>
      <p:bldP spid="52" grpId="0"/>
      <p:bldP spid="1025" grpId="0" animBg="1"/>
      <p:bldP spid="1026" grpId="0" animBg="1"/>
      <p:bldP spid="68" grpId="0" animBg="1"/>
      <p:bldP spid="1030" grpId="0" animBg="1"/>
      <p:bldP spid="72" grpId="0"/>
      <p:bldP spid="80" grpId="0" animBg="1"/>
      <p:bldP spid="81" grpId="0" animBg="1"/>
      <p:bldP spid="82" grpId="0" animBg="1"/>
      <p:bldP spid="84" grpId="0" animBg="1"/>
      <p:bldP spid="85" grpId="0" animBg="1"/>
      <p:bldP spid="86" grpId="0" animBg="1"/>
      <p:bldP spid="87" grpId="0" animBg="1"/>
      <p:bldP spid="54" grpId="0" animBg="1"/>
      <p:bldP spid="55" grpId="0" animBg="1"/>
      <p:bldP spid="56" grpId="0" animBg="1"/>
      <p:bldP spid="57"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4|4.7|3.3|4.8|4.1|3.9|1.4|1.4"/>
</p:tagLst>
</file>

<file path=ppt/tags/tag10.xml><?xml version="1.0" encoding="utf-8"?>
<p:tagLst xmlns:a="http://schemas.openxmlformats.org/drawingml/2006/main" xmlns:r="http://schemas.openxmlformats.org/officeDocument/2006/relationships" xmlns:p="http://schemas.openxmlformats.org/presentationml/2006/main">
  <p:tag name="TIMING" val="|3.5|6.4|5.6"/>
</p:tagLst>
</file>

<file path=ppt/tags/tag11.xml><?xml version="1.0" encoding="utf-8"?>
<p:tagLst xmlns:a="http://schemas.openxmlformats.org/drawingml/2006/main" xmlns:r="http://schemas.openxmlformats.org/officeDocument/2006/relationships" xmlns:p="http://schemas.openxmlformats.org/presentationml/2006/main">
  <p:tag name="TIMING" val="|1.7|6.5|3.5|1.6|1.7|32.4|2.9"/>
</p:tagLst>
</file>

<file path=ppt/tags/tag12.xml><?xml version="1.0" encoding="utf-8"?>
<p:tagLst xmlns:a="http://schemas.openxmlformats.org/drawingml/2006/main" xmlns:r="http://schemas.openxmlformats.org/officeDocument/2006/relationships" xmlns:p="http://schemas.openxmlformats.org/presentationml/2006/main">
  <p:tag name="TIMING" val="|1.7|6.5|3.5|1.6|1.7|32.4|2.9"/>
</p:tagLst>
</file>

<file path=ppt/tags/tag13.xml><?xml version="1.0" encoding="utf-8"?>
<p:tagLst xmlns:a="http://schemas.openxmlformats.org/drawingml/2006/main" xmlns:r="http://schemas.openxmlformats.org/officeDocument/2006/relationships" xmlns:p="http://schemas.openxmlformats.org/presentationml/2006/main">
  <p:tag name="TIMING" val="|7.8|9.1|6|8.6|20.2"/>
</p:tagLst>
</file>

<file path=ppt/tags/tag14.xml><?xml version="1.0" encoding="utf-8"?>
<p:tagLst xmlns:a="http://schemas.openxmlformats.org/drawingml/2006/main" xmlns:r="http://schemas.openxmlformats.org/officeDocument/2006/relationships" xmlns:p="http://schemas.openxmlformats.org/presentationml/2006/main">
  <p:tag name="TIMING" val="|4.6|1.8|2.6|7.9|14|8.6|7.9|5.9"/>
</p:tagLst>
</file>

<file path=ppt/tags/tag15.xml><?xml version="1.0" encoding="utf-8"?>
<p:tagLst xmlns:a="http://schemas.openxmlformats.org/drawingml/2006/main" xmlns:r="http://schemas.openxmlformats.org/officeDocument/2006/relationships" xmlns:p="http://schemas.openxmlformats.org/presentationml/2006/main">
  <p:tag name="TIMING" val="|13.5"/>
</p:tagLst>
</file>

<file path=ppt/tags/tag16.xml><?xml version="1.0" encoding="utf-8"?>
<p:tagLst xmlns:a="http://schemas.openxmlformats.org/drawingml/2006/main" xmlns:r="http://schemas.openxmlformats.org/officeDocument/2006/relationships" xmlns:p="http://schemas.openxmlformats.org/presentationml/2006/main">
  <p:tag name="TIMING" val="|16.5"/>
</p:tagLst>
</file>

<file path=ppt/tags/tag17.xml><?xml version="1.0" encoding="utf-8"?>
<p:tagLst xmlns:a="http://schemas.openxmlformats.org/drawingml/2006/main" xmlns:r="http://schemas.openxmlformats.org/officeDocument/2006/relationships" xmlns:p="http://schemas.openxmlformats.org/presentationml/2006/main">
  <p:tag name="TIMING" val="|14.7"/>
</p:tagLst>
</file>

<file path=ppt/tags/tag2.xml><?xml version="1.0" encoding="utf-8"?>
<p:tagLst xmlns:a="http://schemas.openxmlformats.org/drawingml/2006/main" xmlns:r="http://schemas.openxmlformats.org/officeDocument/2006/relationships" xmlns:p="http://schemas.openxmlformats.org/presentationml/2006/main">
  <p:tag name="TIMING" val="|11.5|1.6|1.6|1.4"/>
</p:tagLst>
</file>

<file path=ppt/tags/tag3.xml><?xml version="1.0" encoding="utf-8"?>
<p:tagLst xmlns:a="http://schemas.openxmlformats.org/drawingml/2006/main" xmlns:r="http://schemas.openxmlformats.org/officeDocument/2006/relationships" xmlns:p="http://schemas.openxmlformats.org/presentationml/2006/main">
  <p:tag name="TIMING" val="|3.8|4.7|5.6"/>
</p:tagLst>
</file>

<file path=ppt/tags/tag4.xml><?xml version="1.0" encoding="utf-8"?>
<p:tagLst xmlns:a="http://schemas.openxmlformats.org/drawingml/2006/main" xmlns:r="http://schemas.openxmlformats.org/officeDocument/2006/relationships" xmlns:p="http://schemas.openxmlformats.org/presentationml/2006/main">
  <p:tag name="TIMING" val="|7.2|4.3|4.8|0.7|2.1|3.6|4.9"/>
</p:tagLst>
</file>

<file path=ppt/tags/tag5.xml><?xml version="1.0" encoding="utf-8"?>
<p:tagLst xmlns:a="http://schemas.openxmlformats.org/drawingml/2006/main" xmlns:r="http://schemas.openxmlformats.org/officeDocument/2006/relationships" xmlns:p="http://schemas.openxmlformats.org/presentationml/2006/main">
  <p:tag name="TIMING" val="|8.7|9|3.7|6|6.3|9.9"/>
</p:tagLst>
</file>

<file path=ppt/tags/tag6.xml><?xml version="1.0" encoding="utf-8"?>
<p:tagLst xmlns:a="http://schemas.openxmlformats.org/drawingml/2006/main" xmlns:r="http://schemas.openxmlformats.org/officeDocument/2006/relationships" xmlns:p="http://schemas.openxmlformats.org/presentationml/2006/main">
  <p:tag name="TIMING" val="|5.4|2.6|2.5|16.5"/>
</p:tagLst>
</file>

<file path=ppt/tags/tag7.xml><?xml version="1.0" encoding="utf-8"?>
<p:tagLst xmlns:a="http://schemas.openxmlformats.org/drawingml/2006/main" xmlns:r="http://schemas.openxmlformats.org/officeDocument/2006/relationships" xmlns:p="http://schemas.openxmlformats.org/presentationml/2006/main">
  <p:tag name="TIMING" val="|6.1|11.9|4.6|5.3|17.6"/>
</p:tagLst>
</file>

<file path=ppt/tags/tag8.xml><?xml version="1.0" encoding="utf-8"?>
<p:tagLst xmlns:a="http://schemas.openxmlformats.org/drawingml/2006/main" xmlns:r="http://schemas.openxmlformats.org/officeDocument/2006/relationships" xmlns:p="http://schemas.openxmlformats.org/presentationml/2006/main">
  <p:tag name="TIMING" val="|4.6|1.8|2.6|7.9|14|8.6|7.9|5.9"/>
</p:tagLst>
</file>

<file path=ppt/tags/tag9.xml><?xml version="1.0" encoding="utf-8"?>
<p:tagLst xmlns:a="http://schemas.openxmlformats.org/drawingml/2006/main" xmlns:r="http://schemas.openxmlformats.org/officeDocument/2006/relationships" xmlns:p="http://schemas.openxmlformats.org/presentationml/2006/main">
  <p:tag name="TIMING" val="|1.7|6.5|3.5|1.6|1.7|32.4|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TC104033917[[fn=柏林]]</Template>
  <TotalTime>7372</TotalTime>
  <Words>1939</Words>
  <Application>Microsoft Office PowerPoint</Application>
  <PresentationFormat>宽屏</PresentationFormat>
  <Paragraphs>293</Paragraphs>
  <Slides>25</Slides>
  <Notes>25</Notes>
  <HiddenSlides>0</HiddenSlides>
  <MMClips>28</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宋体</vt:lpstr>
      <vt:lpstr>Arial</vt:lpstr>
      <vt:lpstr>Calibri</vt:lpstr>
      <vt:lpstr>Calibri Light</vt:lpstr>
      <vt:lpstr>High Tower Text</vt:lpstr>
      <vt:lpstr>Times New Roman</vt:lpstr>
      <vt:lpstr>Office 主题</vt:lpstr>
      <vt:lpstr>Intrinsic Video and Applications</vt:lpstr>
      <vt:lpstr>Intrinsic images</vt:lpstr>
      <vt:lpstr>Intrinsic Video …</vt:lpstr>
      <vt:lpstr>… and Applications</vt:lpstr>
      <vt:lpstr>The space of intrinsic images</vt:lpstr>
      <vt:lpstr>Possible solution #1</vt:lpstr>
      <vt:lpstr>Possible solution #2</vt:lpstr>
      <vt:lpstr>Motivation</vt:lpstr>
      <vt:lpstr>Algorithm overview</vt:lpstr>
      <vt:lpstr>Decomposition &amp; Clustering</vt:lpstr>
      <vt:lpstr>Decomposition &amp; Clustering</vt:lpstr>
      <vt:lpstr>Propagation</vt:lpstr>
      <vt:lpstr>Propagation</vt:lpstr>
      <vt:lpstr>Completion</vt:lpstr>
      <vt:lpstr>Completion</vt:lpstr>
      <vt:lpstr>Recap</vt:lpstr>
      <vt:lpstr>Intrinsic video results</vt:lpstr>
      <vt:lpstr>Intrinsic video results</vt:lpstr>
      <vt:lpstr>Applications</vt:lpstr>
      <vt:lpstr>Applications</vt:lpstr>
      <vt:lpstr>Applications</vt:lpstr>
      <vt:lpstr>Quantitative evaluation</vt:lpstr>
      <vt:lpstr>Conclusion</vt:lpstr>
      <vt:lpstr>limitation and future works</vt:lpstr>
      <vt:lpstr>Intrinsic Video and Applications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Intrinsic Video and Applications</dc:title>
  <dc:creator>yegenzhi</dc:creator>
  <cp:lastModifiedBy>yegenzhi</cp:lastModifiedBy>
  <cp:revision>283</cp:revision>
  <cp:lastPrinted>2014-08-06T22:56:33Z</cp:lastPrinted>
  <dcterms:created xsi:type="dcterms:W3CDTF">2014-01-20T22:43:26Z</dcterms:created>
  <dcterms:modified xsi:type="dcterms:W3CDTF">2014-08-12T19:14:53Z</dcterms:modified>
</cp:coreProperties>
</file>