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6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7.xml" ContentType="application/vnd.openxmlformats-officedocument.drawingml.chart+xml"/>
  <Override PartName="/ppt/notesSlides/notesSlide35.xml" ContentType="application/vnd.openxmlformats-officedocument.presentationml.notesSlide+xml"/>
  <Override PartName="/ppt/charts/chart8.xml" ContentType="application/vnd.openxmlformats-officedocument.drawingml.chart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58"/>
  </p:notesMasterIdLst>
  <p:handoutMasterIdLst>
    <p:handoutMasterId r:id="rId59"/>
  </p:handoutMasterIdLst>
  <p:sldIdLst>
    <p:sldId id="256" r:id="rId2"/>
    <p:sldId id="424" r:id="rId3"/>
    <p:sldId id="425" r:id="rId4"/>
    <p:sldId id="596" r:id="rId5"/>
    <p:sldId id="598" r:id="rId6"/>
    <p:sldId id="566" r:id="rId7"/>
    <p:sldId id="569" r:id="rId8"/>
    <p:sldId id="583" r:id="rId9"/>
    <p:sldId id="584" r:id="rId10"/>
    <p:sldId id="585" r:id="rId11"/>
    <p:sldId id="622" r:id="rId12"/>
    <p:sldId id="558" r:id="rId13"/>
    <p:sldId id="539" r:id="rId14"/>
    <p:sldId id="623" r:id="rId15"/>
    <p:sldId id="473" r:id="rId16"/>
    <p:sldId id="540" r:id="rId17"/>
    <p:sldId id="618" r:id="rId18"/>
    <p:sldId id="528" r:id="rId19"/>
    <p:sldId id="576" r:id="rId20"/>
    <p:sldId id="574" r:id="rId21"/>
    <p:sldId id="575" r:id="rId22"/>
    <p:sldId id="577" r:id="rId23"/>
    <p:sldId id="526" r:id="rId24"/>
    <p:sldId id="529" r:id="rId25"/>
    <p:sldId id="562" r:id="rId26"/>
    <p:sldId id="620" r:id="rId27"/>
    <p:sldId id="570" r:id="rId28"/>
    <p:sldId id="531" r:id="rId29"/>
    <p:sldId id="365" r:id="rId30"/>
    <p:sldId id="533" r:id="rId31"/>
    <p:sldId id="571" r:id="rId32"/>
    <p:sldId id="625" r:id="rId33"/>
    <p:sldId id="609" r:id="rId34"/>
    <p:sldId id="458" r:id="rId35"/>
    <p:sldId id="534" r:id="rId36"/>
    <p:sldId id="535" r:id="rId37"/>
    <p:sldId id="629" r:id="rId38"/>
    <p:sldId id="572" r:id="rId39"/>
    <p:sldId id="474" r:id="rId40"/>
    <p:sldId id="509" r:id="rId41"/>
    <p:sldId id="580" r:id="rId42"/>
    <p:sldId id="581" r:id="rId43"/>
    <p:sldId id="475" r:id="rId44"/>
    <p:sldId id="611" r:id="rId45"/>
    <p:sldId id="476" r:id="rId46"/>
    <p:sldId id="482" r:id="rId47"/>
    <p:sldId id="630" r:id="rId48"/>
    <p:sldId id="582" r:id="rId49"/>
    <p:sldId id="615" r:id="rId50"/>
    <p:sldId id="616" r:id="rId51"/>
    <p:sldId id="621" r:id="rId52"/>
    <p:sldId id="422" r:id="rId53"/>
    <p:sldId id="595" r:id="rId54"/>
    <p:sldId id="613" r:id="rId55"/>
    <p:sldId id="602" r:id="rId56"/>
    <p:sldId id="628" r:id="rId57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Century Gothic" panose="020B0502020202020204" pitchFamily="34" charset="0"/>
      <p:regular r:id="rId65"/>
      <p:bold r:id="rId66"/>
      <p:italic r:id="rId67"/>
      <p:boldItalic r:id="rId68"/>
    </p:embeddedFont>
    <p:embeddedFont>
      <p:font typeface="Avenir LT 35 Light" panose="02000503030000020003" pitchFamily="2" charset="0"/>
      <p:regular r:id="rId69"/>
      <p:italic r:id="rId70"/>
    </p:embeddedFont>
    <p:embeddedFont>
      <p:font typeface="Avenir LT 55 Roman" panose="02000503040000020003" pitchFamily="2" charset="0"/>
      <p:regular r:id="rId71"/>
      <p:bold r:id="rId72"/>
      <p:italic r:id="rId73"/>
      <p:boldItalic r:id="rId74"/>
    </p:embeddedFont>
    <p:embeddedFont>
      <p:font typeface="Cambria" panose="02040503050406030204" pitchFamily="18" charset="0"/>
      <p:regular r:id="rId75"/>
      <p:bold r:id="rId76"/>
      <p:italic r:id="rId77"/>
      <p:boldItalic r:id="rId7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ena" initials="E" lastIdx="2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7E7"/>
    <a:srgbClr val="E4E4E4"/>
    <a:srgbClr val="EB537E"/>
    <a:srgbClr val="FFC000"/>
    <a:srgbClr val="F9C7D5"/>
    <a:srgbClr val="FFFFFF"/>
    <a:srgbClr val="F8F8F8"/>
    <a:srgbClr val="ECF1F1"/>
    <a:srgbClr val="F1F1F1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22" autoAdjust="0"/>
    <p:restoredTop sz="84800" autoAdjust="0"/>
  </p:normalViewPr>
  <p:slideViewPr>
    <p:cSldViewPr>
      <p:cViewPr>
        <p:scale>
          <a:sx n="70" d="100"/>
          <a:sy n="70" d="100"/>
        </p:scale>
        <p:origin x="-2814" y="-109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8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56"/>
    </p:cViewPr>
  </p:sorterViewPr>
  <p:notesViewPr>
    <p:cSldViewPr>
      <p:cViewPr varScale="1">
        <p:scale>
          <a:sx n="92" d="100"/>
          <a:sy n="92" d="100"/>
        </p:scale>
        <p:origin x="-359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74" Type="http://schemas.openxmlformats.org/officeDocument/2006/relationships/font" Target="fonts/font15.fntdata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3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font" Target="fonts/font19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7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lena\Desktop\SIGGRAPH%202014%20PRESENTATION\Libro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lena\Doctorado\Project0_ClipArt\Clip-Art-antes-en-dropbox\SIG2014-w_final\Libro1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lena\Doctorado\Project0_ClipArt\Clip-Art-antes-en-dropbox\SIG2014-w_final\Libro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val>
            <c:numRef>
              <c:f>Hoja1!$B$79:$B$93</c:f>
              <c:numCache>
                <c:formatCode>General</c:formatCode>
                <c:ptCount val="15"/>
                <c:pt idx="0">
                  <c:v>0.78593131407095695</c:v>
                </c:pt>
                <c:pt idx="1">
                  <c:v>0.63200498114878301</c:v>
                </c:pt>
                <c:pt idx="2">
                  <c:v>0.725253832424824</c:v>
                </c:pt>
                <c:pt idx="3">
                  <c:v>0.51489403037094095</c:v>
                </c:pt>
                <c:pt idx="4">
                  <c:v>0.53016214867592604</c:v>
                </c:pt>
                <c:pt idx="5">
                  <c:v>0.44133548564502401</c:v>
                </c:pt>
                <c:pt idx="6">
                  <c:v>0.33470830051564199</c:v>
                </c:pt>
                <c:pt idx="7">
                  <c:v>0.20767280737562199</c:v>
                </c:pt>
                <c:pt idx="8">
                  <c:v>0.83677075128909095</c:v>
                </c:pt>
                <c:pt idx="9">
                  <c:v>0.56295753302868301</c:v>
                </c:pt>
                <c:pt idx="10">
                  <c:v>0.42644968101351</c:v>
                </c:pt>
                <c:pt idx="11">
                  <c:v>9.3160556705584804E-2</c:v>
                </c:pt>
                <c:pt idx="12">
                  <c:v>0.36936715094804201</c:v>
                </c:pt>
                <c:pt idx="13">
                  <c:v>0.25243346209898898</c:v>
                </c:pt>
                <c:pt idx="14">
                  <c:v>1.05876878878181</c:v>
                </c:pt>
              </c:numCache>
            </c:numRef>
          </c:val>
        </c:ser>
        <c:ser>
          <c:idx val="1"/>
          <c:order val="1"/>
          <c:spPr>
            <a:noFill/>
            <a:ln>
              <a:noFill/>
            </a:ln>
          </c:spPr>
          <c:invertIfNegative val="0"/>
          <c:val>
            <c:numRef>
              <c:f>Hoja1!$C$79:$C$93</c:f>
              <c:numCache>
                <c:formatCode>General</c:formatCode>
                <c:ptCount val="15"/>
                <c:pt idx="0">
                  <c:v>0.108065193272759</c:v>
                </c:pt>
                <c:pt idx="1">
                  <c:v>3.4335997383966202E-3</c:v>
                </c:pt>
                <c:pt idx="2">
                  <c:v>8.7576151539139294E-2</c:v>
                </c:pt>
                <c:pt idx="3">
                  <c:v>0.117929717944497</c:v>
                </c:pt>
                <c:pt idx="4">
                  <c:v>0.59819910986847102</c:v>
                </c:pt>
                <c:pt idx="5">
                  <c:v>0.59070885175124899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3.3651913720999301E-2</c:v>
                </c:pt>
                <c:pt idx="10">
                  <c:v>1.2792741407934799E-3</c:v>
                </c:pt>
                <c:pt idx="11">
                  <c:v>0.20998957812550501</c:v>
                </c:pt>
                <c:pt idx="12">
                  <c:v>4.1040794549782503E-2</c:v>
                </c:pt>
                <c:pt idx="13">
                  <c:v>1.09328177682091</c:v>
                </c:pt>
                <c:pt idx="14">
                  <c:v>0.240401860164281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534528"/>
        <c:axId val="38976832"/>
      </c:barChart>
      <c:catAx>
        <c:axId val="48534528"/>
        <c:scaling>
          <c:orientation val="minMax"/>
        </c:scaling>
        <c:delete val="0"/>
        <c:axPos val="b"/>
        <c:majorTickMark val="out"/>
        <c:minorTickMark val="none"/>
        <c:tickLblPos val="nextTo"/>
        <c:crossAx val="38976832"/>
        <c:crosses val="autoZero"/>
        <c:auto val="1"/>
        <c:lblAlgn val="ctr"/>
        <c:lblOffset val="100"/>
        <c:noMultiLvlLbl val="0"/>
      </c:catAx>
      <c:valAx>
        <c:axId val="38976832"/>
        <c:scaling>
          <c:orientation val="minMax"/>
          <c:max val="1.1000000000000001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85345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val>
            <c:numRef>
              <c:f>Hoja1!$B$79:$B$93</c:f>
              <c:numCache>
                <c:formatCode>General</c:formatCode>
                <c:ptCount val="15"/>
                <c:pt idx="0">
                  <c:v>0.78593131407095695</c:v>
                </c:pt>
                <c:pt idx="1">
                  <c:v>0.63200498114878301</c:v>
                </c:pt>
                <c:pt idx="2">
                  <c:v>0.725253832424824</c:v>
                </c:pt>
                <c:pt idx="3">
                  <c:v>0.51489403037094095</c:v>
                </c:pt>
                <c:pt idx="4">
                  <c:v>0.53016214867592604</c:v>
                </c:pt>
                <c:pt idx="5">
                  <c:v>0.44133548564502401</c:v>
                </c:pt>
                <c:pt idx="6">
                  <c:v>0.33470830051564199</c:v>
                </c:pt>
                <c:pt idx="7">
                  <c:v>0.20767280737562199</c:v>
                </c:pt>
                <c:pt idx="8">
                  <c:v>0.83677075128909095</c:v>
                </c:pt>
                <c:pt idx="9">
                  <c:v>0.56295753302868301</c:v>
                </c:pt>
                <c:pt idx="10">
                  <c:v>0.42644968101351</c:v>
                </c:pt>
                <c:pt idx="11">
                  <c:v>9.3160556705584804E-2</c:v>
                </c:pt>
                <c:pt idx="12">
                  <c:v>0.36936715094804201</c:v>
                </c:pt>
                <c:pt idx="13">
                  <c:v>0.25243346209898898</c:v>
                </c:pt>
                <c:pt idx="14">
                  <c:v>1.05876878878181</c:v>
                </c:pt>
              </c:numCache>
            </c:numRef>
          </c:val>
        </c:ser>
        <c:ser>
          <c:idx val="1"/>
          <c:order val="1"/>
          <c:spPr>
            <a:solidFill>
              <a:srgbClr val="C00000"/>
            </a:solidFill>
          </c:spPr>
          <c:invertIfNegative val="0"/>
          <c:val>
            <c:numRef>
              <c:f>Hoja1!$C$79:$C$93</c:f>
              <c:numCache>
                <c:formatCode>General</c:formatCode>
                <c:ptCount val="15"/>
                <c:pt idx="0">
                  <c:v>0.108065193272759</c:v>
                </c:pt>
                <c:pt idx="1">
                  <c:v>3.4335997383966202E-3</c:v>
                </c:pt>
                <c:pt idx="2">
                  <c:v>8.7576151539139294E-2</c:v>
                </c:pt>
                <c:pt idx="3">
                  <c:v>0.117929717944497</c:v>
                </c:pt>
                <c:pt idx="4">
                  <c:v>0.59819910986847102</c:v>
                </c:pt>
                <c:pt idx="5">
                  <c:v>0.59070885175124899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3.3651913720999301E-2</c:v>
                </c:pt>
                <c:pt idx="10">
                  <c:v>1.2792741407934799E-3</c:v>
                </c:pt>
                <c:pt idx="11">
                  <c:v>0.20998957812550501</c:v>
                </c:pt>
                <c:pt idx="12">
                  <c:v>4.1040794549782503E-2</c:v>
                </c:pt>
                <c:pt idx="13">
                  <c:v>1.09328177682091</c:v>
                </c:pt>
                <c:pt idx="14">
                  <c:v>0.240401860164281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804288"/>
        <c:axId val="79985408"/>
      </c:barChart>
      <c:catAx>
        <c:axId val="49804288"/>
        <c:scaling>
          <c:orientation val="minMax"/>
        </c:scaling>
        <c:delete val="0"/>
        <c:axPos val="b"/>
        <c:majorTickMark val="out"/>
        <c:minorTickMark val="none"/>
        <c:tickLblPos val="nextTo"/>
        <c:crossAx val="79985408"/>
        <c:crosses val="autoZero"/>
        <c:auto val="1"/>
        <c:lblAlgn val="ctr"/>
        <c:lblOffset val="100"/>
        <c:noMultiLvlLbl val="0"/>
      </c:catAx>
      <c:valAx>
        <c:axId val="79985408"/>
        <c:scaling>
          <c:orientation val="minMax"/>
          <c:max val="1.1000000000000001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98042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Hoja1!$B$79:$B$93</c:f>
              <c:numCache>
                <c:formatCode>General</c:formatCode>
                <c:ptCount val="15"/>
                <c:pt idx="0">
                  <c:v>0.78593131407095695</c:v>
                </c:pt>
                <c:pt idx="1">
                  <c:v>0.63200498114878301</c:v>
                </c:pt>
                <c:pt idx="2">
                  <c:v>0.725253832424824</c:v>
                </c:pt>
                <c:pt idx="3">
                  <c:v>0.51489403037094095</c:v>
                </c:pt>
                <c:pt idx="4">
                  <c:v>0.53016214867592604</c:v>
                </c:pt>
                <c:pt idx="5">
                  <c:v>0.44133548564502401</c:v>
                </c:pt>
                <c:pt idx="6">
                  <c:v>0.33470830051564199</c:v>
                </c:pt>
                <c:pt idx="7">
                  <c:v>0.20767280737562199</c:v>
                </c:pt>
                <c:pt idx="8">
                  <c:v>0.83677075128909095</c:v>
                </c:pt>
                <c:pt idx="9">
                  <c:v>0.56295753302868301</c:v>
                </c:pt>
                <c:pt idx="10">
                  <c:v>0.42644968101351</c:v>
                </c:pt>
                <c:pt idx="11">
                  <c:v>9.3160556705584804E-2</c:v>
                </c:pt>
                <c:pt idx="12">
                  <c:v>0.36936715094804201</c:v>
                </c:pt>
                <c:pt idx="13">
                  <c:v>0.25243346209898898</c:v>
                </c:pt>
                <c:pt idx="14">
                  <c:v>1.05876878878181</c:v>
                </c:pt>
              </c:numCache>
            </c:numRef>
          </c:val>
        </c:ser>
        <c:ser>
          <c:idx val="1"/>
          <c:order val="1"/>
          <c:spPr>
            <a:solidFill>
              <a:srgbClr val="C00000"/>
            </a:solidFill>
            <a:ln>
              <a:noFill/>
            </a:ln>
          </c:spPr>
          <c:invertIfNegative val="0"/>
          <c:val>
            <c:numRef>
              <c:f>Hoja1!$C$79:$C$93</c:f>
              <c:numCache>
                <c:formatCode>General</c:formatCode>
                <c:ptCount val="15"/>
                <c:pt idx="0">
                  <c:v>0.108065193272759</c:v>
                </c:pt>
                <c:pt idx="1">
                  <c:v>3.4335997383966202E-3</c:v>
                </c:pt>
                <c:pt idx="2">
                  <c:v>8.7576151539139294E-2</c:v>
                </c:pt>
                <c:pt idx="3">
                  <c:v>0.117929717944497</c:v>
                </c:pt>
                <c:pt idx="4">
                  <c:v>0.59819910986847102</c:v>
                </c:pt>
                <c:pt idx="5">
                  <c:v>0.59070885175124899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3.3651913720999301E-2</c:v>
                </c:pt>
                <c:pt idx="10">
                  <c:v>1.2792741407934799E-3</c:v>
                </c:pt>
                <c:pt idx="11">
                  <c:v>0.20998957812550501</c:v>
                </c:pt>
                <c:pt idx="12">
                  <c:v>4.1040794549782503E-2</c:v>
                </c:pt>
                <c:pt idx="13">
                  <c:v>1.09328177682091</c:v>
                </c:pt>
                <c:pt idx="14">
                  <c:v>0.240401860164281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985024"/>
        <c:axId val="48339136"/>
      </c:barChart>
      <c:catAx>
        <c:axId val="49985024"/>
        <c:scaling>
          <c:orientation val="minMax"/>
        </c:scaling>
        <c:delete val="0"/>
        <c:axPos val="b"/>
        <c:majorTickMark val="out"/>
        <c:minorTickMark val="none"/>
        <c:tickLblPos val="nextTo"/>
        <c:crossAx val="48339136"/>
        <c:crosses val="autoZero"/>
        <c:auto val="1"/>
        <c:lblAlgn val="ctr"/>
        <c:lblOffset val="100"/>
        <c:noMultiLvlLbl val="0"/>
      </c:catAx>
      <c:valAx>
        <c:axId val="48339136"/>
        <c:scaling>
          <c:orientation val="minMax"/>
          <c:max val="1.1000000000000001"/>
          <c:min val="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crossAx val="499850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Hoja1!$B$4</c:f>
              <c:strCache>
                <c:ptCount val="1"/>
                <c:pt idx="0">
                  <c:v>cartoony</c:v>
                </c:pt>
              </c:strCache>
            </c:strRef>
          </c:tx>
          <c:spPr>
            <a:noFill/>
            <a:ln w="3175" cap="flat" cmpd="sng" algn="ctr">
              <a:noFill/>
              <a:prstDash val="solid"/>
            </a:ln>
            <a:effectLst/>
          </c:spPr>
          <c:invertIfNegative val="0"/>
          <c:val>
            <c:numRef>
              <c:f>Hoja1!$B$7:$B$38</c:f>
              <c:numCache>
                <c:formatCode>General</c:formatCode>
                <c:ptCount val="32"/>
                <c:pt idx="0">
                  <c:v>1.3194323801900399E-2</c:v>
                </c:pt>
                <c:pt idx="1">
                  <c:v>5.2982449099641699E-2</c:v>
                </c:pt>
                <c:pt idx="2">
                  <c:v>6.9672916244447103E-2</c:v>
                </c:pt>
                <c:pt idx="3">
                  <c:v>0.145471318498747</c:v>
                </c:pt>
                <c:pt idx="4">
                  <c:v>0.143178214331668</c:v>
                </c:pt>
                <c:pt idx="5">
                  <c:v>1.45909309201147E-2</c:v>
                </c:pt>
                <c:pt idx="6">
                  <c:v>9.6425019723299504E-3</c:v>
                </c:pt>
                <c:pt idx="7">
                  <c:v>0</c:v>
                </c:pt>
                <c:pt idx="8">
                  <c:v>0.13025901370672499</c:v>
                </c:pt>
                <c:pt idx="9">
                  <c:v>9.3504682186356894E-2</c:v>
                </c:pt>
                <c:pt idx="10">
                  <c:v>0.13835156408544</c:v>
                </c:pt>
                <c:pt idx="11">
                  <c:v>0.22347693722374801</c:v>
                </c:pt>
                <c:pt idx="12">
                  <c:v>0.15892171418822501</c:v>
                </c:pt>
                <c:pt idx="13">
                  <c:v>1.75346100801313E-2</c:v>
                </c:pt>
                <c:pt idx="14">
                  <c:v>0</c:v>
                </c:pt>
                <c:pt idx="15">
                  <c:v>0</c:v>
                </c:pt>
                <c:pt idx="16">
                  <c:v>0.18151694569285101</c:v>
                </c:pt>
                <c:pt idx="17">
                  <c:v>0.18834870431447301</c:v>
                </c:pt>
                <c:pt idx="18">
                  <c:v>0.18132135527027701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0.44005045809003102</c:v>
                </c:pt>
                <c:pt idx="25">
                  <c:v>0.24662720014516401</c:v>
                </c:pt>
                <c:pt idx="26">
                  <c:v>0.19436943491514799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</c:numCache>
            </c:numRef>
          </c:val>
        </c:ser>
        <c:ser>
          <c:idx val="1"/>
          <c:order val="1"/>
          <c:tx>
            <c:strRef>
              <c:f>Hoja1!$C$4</c:f>
              <c:strCache>
                <c:ptCount val="1"/>
                <c:pt idx="0">
                  <c:v>realistic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val>
            <c:numRef>
              <c:f>Hoja1!$C$7:$C$38</c:f>
              <c:numCache>
                <c:formatCode>General</c:formatCode>
                <c:ptCount val="32"/>
                <c:pt idx="0">
                  <c:v>8.0729233823801802E-2</c:v>
                </c:pt>
                <c:pt idx="1">
                  <c:v>8.5651329041212004E-2</c:v>
                </c:pt>
                <c:pt idx="2">
                  <c:v>5.2953815156815798E-2</c:v>
                </c:pt>
                <c:pt idx="3">
                  <c:v>6.7429727215914795E-2</c:v>
                </c:pt>
                <c:pt idx="4">
                  <c:v>2.9646012183334701E-2</c:v>
                </c:pt>
                <c:pt idx="5">
                  <c:v>3.4586129485321298E-3</c:v>
                </c:pt>
                <c:pt idx="6">
                  <c:v>0</c:v>
                </c:pt>
                <c:pt idx="7">
                  <c:v>0</c:v>
                </c:pt>
                <c:pt idx="8">
                  <c:v>0.32544969008428598</c:v>
                </c:pt>
                <c:pt idx="9">
                  <c:v>9.9254410573695107E-2</c:v>
                </c:pt>
                <c:pt idx="10">
                  <c:v>0.102530845502853</c:v>
                </c:pt>
                <c:pt idx="11">
                  <c:v>8.6861748640804995E-2</c:v>
                </c:pt>
                <c:pt idx="12">
                  <c:v>3.6264952633714001E-2</c:v>
                </c:pt>
                <c:pt idx="13">
                  <c:v>1.03909458900597E-2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50126848"/>
        <c:axId val="38963456"/>
      </c:barChart>
      <c:catAx>
        <c:axId val="50126848"/>
        <c:scaling>
          <c:orientation val="minMax"/>
        </c:scaling>
        <c:delete val="0"/>
        <c:axPos val="b"/>
        <c:majorTickMark val="none"/>
        <c:minorTickMark val="none"/>
        <c:tickLblPos val="nextTo"/>
        <c:crossAx val="38963456"/>
        <c:crosses val="autoZero"/>
        <c:auto val="1"/>
        <c:lblAlgn val="ctr"/>
        <c:lblOffset val="100"/>
        <c:noMultiLvlLbl val="0"/>
      </c:catAx>
      <c:valAx>
        <c:axId val="38963456"/>
        <c:scaling>
          <c:orientation val="minMax"/>
          <c:max val="0.4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501268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Hoja1!$B$4</c:f>
              <c:strCache>
                <c:ptCount val="1"/>
                <c:pt idx="0">
                  <c:v>cartoony</c:v>
                </c:pt>
              </c:strCache>
            </c:strRef>
          </c:tx>
          <c:spPr>
            <a:solidFill>
              <a:srgbClr val="00B050"/>
            </a:solidFill>
            <a:ln w="3175" cap="flat" cmpd="sng" algn="ctr">
              <a:solidFill>
                <a:schemeClr val="dk1"/>
              </a:solidFill>
              <a:prstDash val="solid"/>
            </a:ln>
            <a:effectLst/>
          </c:spPr>
          <c:invertIfNegative val="0"/>
          <c:val>
            <c:numRef>
              <c:f>Hoja1!$D$7:$D$38</c:f>
              <c:numCache>
                <c:formatCode>General</c:formatCode>
                <c:ptCount val="32"/>
                <c:pt idx="0">
                  <c:v>1.3194323801900399E-2</c:v>
                </c:pt>
                <c:pt idx="1">
                  <c:v>5.2982449099641699E-2</c:v>
                </c:pt>
                <c:pt idx="2">
                  <c:v>6.9672916244447103E-2</c:v>
                </c:pt>
                <c:pt idx="3">
                  <c:v>0.145471318498747</c:v>
                </c:pt>
                <c:pt idx="4">
                  <c:v>0.143178214331668</c:v>
                </c:pt>
                <c:pt idx="5">
                  <c:v>1.45909309201147E-2</c:v>
                </c:pt>
                <c:pt idx="6">
                  <c:v>9.6425019723299504E-3</c:v>
                </c:pt>
                <c:pt idx="7">
                  <c:v>0</c:v>
                </c:pt>
                <c:pt idx="8">
                  <c:v>0.13025901370672499</c:v>
                </c:pt>
                <c:pt idx="9">
                  <c:v>9.3504682186356894E-2</c:v>
                </c:pt>
                <c:pt idx="10">
                  <c:v>0.13835156408544</c:v>
                </c:pt>
                <c:pt idx="11">
                  <c:v>0.22347693722374801</c:v>
                </c:pt>
                <c:pt idx="12">
                  <c:v>0.15892171418822501</c:v>
                </c:pt>
                <c:pt idx="13">
                  <c:v>1.75346100801313E-2</c:v>
                </c:pt>
                <c:pt idx="14">
                  <c:v>0</c:v>
                </c:pt>
                <c:pt idx="15">
                  <c:v>0</c:v>
                </c:pt>
                <c:pt idx="16">
                  <c:v>0.18151694569285101</c:v>
                </c:pt>
                <c:pt idx="17">
                  <c:v>0.18834870431447301</c:v>
                </c:pt>
                <c:pt idx="18">
                  <c:v>0.18132135527027701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0.44005045809003102</c:v>
                </c:pt>
                <c:pt idx="25">
                  <c:v>0.24662720014516401</c:v>
                </c:pt>
                <c:pt idx="26">
                  <c:v>0.19436943491514799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</c:numCache>
            </c:numRef>
          </c:val>
        </c:ser>
        <c:ser>
          <c:idx val="1"/>
          <c:order val="1"/>
          <c:tx>
            <c:strRef>
              <c:f>Hoja1!$C$4</c:f>
              <c:strCache>
                <c:ptCount val="1"/>
                <c:pt idx="0">
                  <c:v>realistic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c:spPr>
          <c:invertIfNegative val="0"/>
          <c:val>
            <c:numRef>
              <c:f>Hoja1!$C$7:$C$38</c:f>
              <c:numCache>
                <c:formatCode>General</c:formatCode>
                <c:ptCount val="32"/>
                <c:pt idx="0">
                  <c:v>8.0729233823801802E-2</c:v>
                </c:pt>
                <c:pt idx="1">
                  <c:v>8.5651329041212004E-2</c:v>
                </c:pt>
                <c:pt idx="2">
                  <c:v>5.2953815156815798E-2</c:v>
                </c:pt>
                <c:pt idx="3">
                  <c:v>6.7429727215914795E-2</c:v>
                </c:pt>
                <c:pt idx="4">
                  <c:v>2.9646012183334701E-2</c:v>
                </c:pt>
                <c:pt idx="5">
                  <c:v>3.4586129485321298E-3</c:v>
                </c:pt>
                <c:pt idx="6">
                  <c:v>0</c:v>
                </c:pt>
                <c:pt idx="7">
                  <c:v>0</c:v>
                </c:pt>
                <c:pt idx="8">
                  <c:v>0.32544969008428598</c:v>
                </c:pt>
                <c:pt idx="9">
                  <c:v>9.9254410573695107E-2</c:v>
                </c:pt>
                <c:pt idx="10">
                  <c:v>0.102530845502853</c:v>
                </c:pt>
                <c:pt idx="11">
                  <c:v>8.6861748640804995E-2</c:v>
                </c:pt>
                <c:pt idx="12">
                  <c:v>3.6264952633714001E-2</c:v>
                </c:pt>
                <c:pt idx="13">
                  <c:v>1.03909458900597E-2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8644096"/>
        <c:axId val="38968064"/>
      </c:barChart>
      <c:catAx>
        <c:axId val="48644096"/>
        <c:scaling>
          <c:orientation val="minMax"/>
        </c:scaling>
        <c:delete val="0"/>
        <c:axPos val="b"/>
        <c:majorTickMark val="none"/>
        <c:minorTickMark val="none"/>
        <c:tickLblPos val="nextTo"/>
        <c:crossAx val="38968064"/>
        <c:crosses val="autoZero"/>
        <c:auto val="1"/>
        <c:lblAlgn val="ctr"/>
        <c:lblOffset val="100"/>
        <c:noMultiLvlLbl val="0"/>
      </c:catAx>
      <c:valAx>
        <c:axId val="38968064"/>
        <c:scaling>
          <c:orientation val="minMax"/>
          <c:max val="0.4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486440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val>
            <c:numRef>
              <c:f>Hoja1!$B$57:$B$72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0.25845086206883799</c:v>
                </c:pt>
                <c:pt idx="9">
                  <c:v>0.32072561503320302</c:v>
                </c:pt>
                <c:pt idx="10">
                  <c:v>0.31028776740059599</c:v>
                </c:pt>
                <c:pt idx="11">
                  <c:v>0.45805060212676102</c:v>
                </c:pt>
                <c:pt idx="12">
                  <c:v>0.34035399765736801</c:v>
                </c:pt>
                <c:pt idx="13">
                  <c:v>0.60811467166224598</c:v>
                </c:pt>
                <c:pt idx="14">
                  <c:v>0.35627530364372501</c:v>
                </c:pt>
                <c:pt idx="15">
                  <c:v>0.73334220560687402</c:v>
                </c:pt>
              </c:numCache>
            </c:numRef>
          </c:val>
        </c:ser>
        <c:ser>
          <c:idx val="1"/>
          <c:order val="1"/>
          <c:invertIfNegative val="0"/>
          <c:val>
            <c:numRef>
              <c:f>Hoja1!$C$57:$C$72</c:f>
              <c:numCache>
                <c:formatCode>General</c:formatCode>
                <c:ptCount val="16"/>
                <c:pt idx="0">
                  <c:v>0.78200653664111297</c:v>
                </c:pt>
                <c:pt idx="1">
                  <c:v>0.57133613091536095</c:v>
                </c:pt>
                <c:pt idx="2">
                  <c:v>0.74595007946046599</c:v>
                </c:pt>
                <c:pt idx="3">
                  <c:v>0.452508639109376</c:v>
                </c:pt>
                <c:pt idx="4">
                  <c:v>0.61836956864725001</c:v>
                </c:pt>
                <c:pt idx="5">
                  <c:v>0.20995492953183001</c:v>
                </c:pt>
                <c:pt idx="6">
                  <c:v>0.67678958785249499</c:v>
                </c:pt>
                <c:pt idx="7">
                  <c:v>0</c:v>
                </c:pt>
                <c:pt idx="8">
                  <c:v>0.73538523962311797</c:v>
                </c:pt>
                <c:pt idx="9">
                  <c:v>0.65866531314125998</c:v>
                </c:pt>
                <c:pt idx="10">
                  <c:v>0.683523084414147</c:v>
                </c:pt>
                <c:pt idx="11">
                  <c:v>0.72443540845314203</c:v>
                </c:pt>
                <c:pt idx="12">
                  <c:v>0.44662571100338999</c:v>
                </c:pt>
                <c:pt idx="13">
                  <c:v>0.77388594442949199</c:v>
                </c:pt>
                <c:pt idx="14">
                  <c:v>0.12631578947368399</c:v>
                </c:pt>
                <c:pt idx="15">
                  <c:v>0.46132414238729802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748032"/>
        <c:axId val="38980992"/>
      </c:barChart>
      <c:catAx>
        <c:axId val="48748032"/>
        <c:scaling>
          <c:orientation val="minMax"/>
        </c:scaling>
        <c:delete val="0"/>
        <c:axPos val="b"/>
        <c:majorTickMark val="out"/>
        <c:minorTickMark val="none"/>
        <c:tickLblPos val="nextTo"/>
        <c:crossAx val="38980992"/>
        <c:crosses val="autoZero"/>
        <c:auto val="1"/>
        <c:lblAlgn val="ctr"/>
        <c:lblOffset val="100"/>
        <c:noMultiLvlLbl val="0"/>
      </c:catAx>
      <c:valAx>
        <c:axId val="38980992"/>
        <c:scaling>
          <c:orientation val="minMax"/>
          <c:max val="0.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87480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'Hoja1 (2)'!$C$1</c:f>
              <c:strCache>
                <c:ptCount val="1"/>
                <c:pt idx="0">
                  <c:v>l=1.3</c:v>
                </c:pt>
              </c:strCache>
            </c:strRef>
          </c:tx>
          <c:invertIfNegative val="0"/>
          <c:val>
            <c:numRef>
              <c:f>'Hoja1 (2)'!$B$2:$B$170</c:f>
              <c:numCache>
                <c:formatCode>General</c:formatCode>
                <c:ptCount val="169"/>
                <c:pt idx="0">
                  <c:v>1.8519515415607299</c:v>
                </c:pt>
                <c:pt idx="1">
                  <c:v>2.5945405357316198</c:v>
                </c:pt>
                <c:pt idx="2">
                  <c:v>2.9679111446592601</c:v>
                </c:pt>
                <c:pt idx="3">
                  <c:v>3.3615021174989699</c:v>
                </c:pt>
                <c:pt idx="4">
                  <c:v>1.3537147628496899</c:v>
                </c:pt>
                <c:pt idx="5">
                  <c:v>1.7969776271161801E-2</c:v>
                </c:pt>
                <c:pt idx="6">
                  <c:v>7.7933378119072296</c:v>
                </c:pt>
                <c:pt idx="7">
                  <c:v>2.3524604859618901</c:v>
                </c:pt>
                <c:pt idx="8">
                  <c:v>1.01610893663169</c:v>
                </c:pt>
                <c:pt idx="9">
                  <c:v>6.8641380841344302E-2</c:v>
                </c:pt>
                <c:pt idx="10">
                  <c:v>2.6241759426366298</c:v>
                </c:pt>
                <c:pt idx="11">
                  <c:v>5.4016347191115803E-2</c:v>
                </c:pt>
                <c:pt idx="12">
                  <c:v>7.5773975670731799</c:v>
                </c:pt>
                <c:pt idx="13">
                  <c:v>1.5679775323377101</c:v>
                </c:pt>
                <c:pt idx="14">
                  <c:v>9.0940902130639892E-3</c:v>
                </c:pt>
                <c:pt idx="15">
                  <c:v>4.8849695590422799</c:v>
                </c:pt>
                <c:pt idx="16">
                  <c:v>3.9168392345976299E-2</c:v>
                </c:pt>
                <c:pt idx="17">
                  <c:v>0.103231884912868</c:v>
                </c:pt>
                <c:pt idx="18">
                  <c:v>0.111076135460025</c:v>
                </c:pt>
                <c:pt idx="19">
                  <c:v>3.7421581593443401E-2</c:v>
                </c:pt>
                <c:pt idx="20">
                  <c:v>0.194856353088663</c:v>
                </c:pt>
                <c:pt idx="21">
                  <c:v>0.182071387503392</c:v>
                </c:pt>
                <c:pt idx="22">
                  <c:v>1</c:v>
                </c:pt>
                <c:pt idx="23">
                  <c:v>3.54398687255431</c:v>
                </c:pt>
                <c:pt idx="24">
                  <c:v>1.77410459791183</c:v>
                </c:pt>
                <c:pt idx="25">
                  <c:v>2.85685958994699</c:v>
                </c:pt>
                <c:pt idx="26">
                  <c:v>3.6266365561902401</c:v>
                </c:pt>
                <c:pt idx="27">
                  <c:v>0.15294248834468599</c:v>
                </c:pt>
                <c:pt idx="28">
                  <c:v>3.4606042321405503E-2</c:v>
                </c:pt>
                <c:pt idx="29">
                  <c:v>1.2712412199480601</c:v>
                </c:pt>
                <c:pt idx="30">
                  <c:v>1</c:v>
                </c:pt>
                <c:pt idx="31">
                  <c:v>1.7980530831475301</c:v>
                </c:pt>
                <c:pt idx="32">
                  <c:v>0.96086511450201195</c:v>
                </c:pt>
                <c:pt idx="33">
                  <c:v>1.5323050779093999E-3</c:v>
                </c:pt>
                <c:pt idx="34">
                  <c:v>9.5970343277339296</c:v>
                </c:pt>
                <c:pt idx="35">
                  <c:v>2.53421729950171E-2</c:v>
                </c:pt>
                <c:pt idx="36">
                  <c:v>0.17391693151306301</c:v>
                </c:pt>
                <c:pt idx="37">
                  <c:v>1</c:v>
                </c:pt>
                <c:pt idx="38">
                  <c:v>1</c:v>
                </c:pt>
                <c:pt idx="39">
                  <c:v>8.1998951769696599E-2</c:v>
                </c:pt>
                <c:pt idx="40">
                  <c:v>7.6401940243962602E-2</c:v>
                </c:pt>
                <c:pt idx="41">
                  <c:v>1.1694519732895901E-2</c:v>
                </c:pt>
                <c:pt idx="42">
                  <c:v>0.226885250258379</c:v>
                </c:pt>
                <c:pt idx="43">
                  <c:v>0.17803492948888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1.4072798844882399</c:v>
                </c:pt>
                <c:pt idx="48">
                  <c:v>0.52224646838775901</c:v>
                </c:pt>
                <c:pt idx="49">
                  <c:v>2.55780605344061</c:v>
                </c:pt>
                <c:pt idx="50">
                  <c:v>2.1216483476456601E-2</c:v>
                </c:pt>
                <c:pt idx="51">
                  <c:v>2.6597415359798999</c:v>
                </c:pt>
                <c:pt idx="52">
                  <c:v>1.15543286234205</c:v>
                </c:pt>
                <c:pt idx="53">
                  <c:v>5.9487207811163997E-2</c:v>
                </c:pt>
                <c:pt idx="54">
                  <c:v>1.72725578603799</c:v>
                </c:pt>
                <c:pt idx="55">
                  <c:v>5.9655383752046601E-3</c:v>
                </c:pt>
                <c:pt idx="56">
                  <c:v>0.57027107655207399</c:v>
                </c:pt>
                <c:pt idx="57">
                  <c:v>3.28355723671096E-2</c:v>
                </c:pt>
                <c:pt idx="58">
                  <c:v>2.4539996556831101</c:v>
                </c:pt>
                <c:pt idx="59">
                  <c:v>3.8238568961614701</c:v>
                </c:pt>
                <c:pt idx="60">
                  <c:v>0.127751172961934</c:v>
                </c:pt>
                <c:pt idx="61">
                  <c:v>2.9895833793585899E-2</c:v>
                </c:pt>
                <c:pt idx="62">
                  <c:v>2.0642823638028598</c:v>
                </c:pt>
                <c:pt idx="63">
                  <c:v>1.9673287138764799</c:v>
                </c:pt>
                <c:pt idx="64">
                  <c:v>7.9651921254660904E-2</c:v>
                </c:pt>
                <c:pt idx="65">
                  <c:v>5.5185331757074296</c:v>
                </c:pt>
                <c:pt idx="66">
                  <c:v>2.2832180440364702</c:v>
                </c:pt>
                <c:pt idx="67">
                  <c:v>0.21226542923737399</c:v>
                </c:pt>
                <c:pt idx="68">
                  <c:v>1.7355455357136802E-2</c:v>
                </c:pt>
                <c:pt idx="69">
                  <c:v>4.6539280809914799E-3</c:v>
                </c:pt>
                <c:pt idx="70">
                  <c:v>2.9235028038337298E-2</c:v>
                </c:pt>
                <c:pt idx="71">
                  <c:v>0.111078367148473</c:v>
                </c:pt>
                <c:pt idx="72">
                  <c:v>1.76989885755457</c:v>
                </c:pt>
                <c:pt idx="73">
                  <c:v>1.7591441626139801</c:v>
                </c:pt>
                <c:pt idx="74">
                  <c:v>0.142477461413653</c:v>
                </c:pt>
                <c:pt idx="75">
                  <c:v>6.01235048250175E-2</c:v>
                </c:pt>
                <c:pt idx="76">
                  <c:v>9.7053579088669698E-2</c:v>
                </c:pt>
                <c:pt idx="77">
                  <c:v>3.25242461151434</c:v>
                </c:pt>
                <c:pt idx="78">
                  <c:v>0.11918684006588801</c:v>
                </c:pt>
                <c:pt idx="79">
                  <c:v>1.7457209913554399</c:v>
                </c:pt>
                <c:pt idx="80">
                  <c:v>2.7746117124498002</c:v>
                </c:pt>
                <c:pt idx="81">
                  <c:v>6.2940740881920396</c:v>
                </c:pt>
                <c:pt idx="82">
                  <c:v>0.21432563208140801</c:v>
                </c:pt>
                <c:pt idx="83">
                  <c:v>2.4851634327605399</c:v>
                </c:pt>
                <c:pt idx="84">
                  <c:v>2.6854984395701802</c:v>
                </c:pt>
                <c:pt idx="85">
                  <c:v>4.5471288653275597</c:v>
                </c:pt>
                <c:pt idx="86">
                  <c:v>5.1096489406465502E-2</c:v>
                </c:pt>
                <c:pt idx="87">
                  <c:v>7.9448879832754293E-3</c:v>
                </c:pt>
                <c:pt idx="88">
                  <c:v>2.9031112858736501</c:v>
                </c:pt>
                <c:pt idx="89">
                  <c:v>0.235491369037827</c:v>
                </c:pt>
                <c:pt idx="90">
                  <c:v>0.60680188250311295</c:v>
                </c:pt>
                <c:pt idx="91">
                  <c:v>1</c:v>
                </c:pt>
                <c:pt idx="92">
                  <c:v>9.3423927117515706E-3</c:v>
                </c:pt>
                <c:pt idx="93">
                  <c:v>1</c:v>
                </c:pt>
                <c:pt idx="94">
                  <c:v>5.0030008865103101E-2</c:v>
                </c:pt>
                <c:pt idx="95">
                  <c:v>1</c:v>
                </c:pt>
                <c:pt idx="96">
                  <c:v>0.46388096318645899</c:v>
                </c:pt>
                <c:pt idx="97">
                  <c:v>5.8898324490647198E-2</c:v>
                </c:pt>
                <c:pt idx="98">
                  <c:v>5.4702070926305904E-4</c:v>
                </c:pt>
                <c:pt idx="99">
                  <c:v>1.82891313859022E-3</c:v>
                </c:pt>
                <c:pt idx="100">
                  <c:v>9.9169108618460105E-3</c:v>
                </c:pt>
                <c:pt idx="101">
                  <c:v>7.8706119271230793E-3</c:v>
                </c:pt>
                <c:pt idx="102">
                  <c:v>3.4145348657657497E-2</c:v>
                </c:pt>
                <c:pt idx="103">
                  <c:v>0.25382641188022698</c:v>
                </c:pt>
                <c:pt idx="104">
                  <c:v>0.35827342381959498</c:v>
                </c:pt>
                <c:pt idx="105">
                  <c:v>1.0864591198275399E-2</c:v>
                </c:pt>
                <c:pt idx="106">
                  <c:v>3.0905169766525598E-3</c:v>
                </c:pt>
                <c:pt idx="107">
                  <c:v>7.6572659547578303E-2</c:v>
                </c:pt>
                <c:pt idx="108">
                  <c:v>0.10290481688097</c:v>
                </c:pt>
                <c:pt idx="109">
                  <c:v>0.33099643256297701</c:v>
                </c:pt>
                <c:pt idx="110">
                  <c:v>2.28754970497687</c:v>
                </c:pt>
                <c:pt idx="111">
                  <c:v>9.6454645667831698E-2</c:v>
                </c:pt>
                <c:pt idx="112">
                  <c:v>3.8494241338014698E-2</c:v>
                </c:pt>
                <c:pt idx="113">
                  <c:v>4.3386267557512497E-3</c:v>
                </c:pt>
                <c:pt idx="114">
                  <c:v>4.85810990251242E-3</c:v>
                </c:pt>
                <c:pt idx="115">
                  <c:v>1.2052245782329499E-2</c:v>
                </c:pt>
                <c:pt idx="116">
                  <c:v>1.2612640179778201E-2</c:v>
                </c:pt>
                <c:pt idx="117">
                  <c:v>1.10199511302008E-3</c:v>
                </c:pt>
                <c:pt idx="118">
                  <c:v>0.43404633473647602</c:v>
                </c:pt>
                <c:pt idx="119">
                  <c:v>1.1662191458923601</c:v>
                </c:pt>
                <c:pt idx="120">
                  <c:v>2.2494169671404499E-2</c:v>
                </c:pt>
                <c:pt idx="121">
                  <c:v>2.2696048118849399E-2</c:v>
                </c:pt>
                <c:pt idx="122">
                  <c:v>2.1997813280208701E-2</c:v>
                </c:pt>
                <c:pt idx="123">
                  <c:v>4.88658663936265E-2</c:v>
                </c:pt>
                <c:pt idx="124">
                  <c:v>0.94545352489853796</c:v>
                </c:pt>
                <c:pt idx="125">
                  <c:v>1.7490474528564799</c:v>
                </c:pt>
                <c:pt idx="126">
                  <c:v>2.4658072461919902</c:v>
                </c:pt>
                <c:pt idx="127">
                  <c:v>4.6033435424029303</c:v>
                </c:pt>
                <c:pt idx="128">
                  <c:v>0.15187227607020601</c:v>
                </c:pt>
                <c:pt idx="129">
                  <c:v>2.2067479370353098</c:v>
                </c:pt>
                <c:pt idx="130">
                  <c:v>2.7131667695028502E-2</c:v>
                </c:pt>
                <c:pt idx="131">
                  <c:v>8.5441806701379797E-2</c:v>
                </c:pt>
                <c:pt idx="132">
                  <c:v>1.6336689358310099</c:v>
                </c:pt>
                <c:pt idx="133">
                  <c:v>1.68541806746712</c:v>
                </c:pt>
                <c:pt idx="134">
                  <c:v>0.179836137677269</c:v>
                </c:pt>
                <c:pt idx="135">
                  <c:v>1.2865680775758399</c:v>
                </c:pt>
                <c:pt idx="136">
                  <c:v>8.4571509468347003E-2</c:v>
                </c:pt>
                <c:pt idx="137">
                  <c:v>1.9302238296303401E-2</c:v>
                </c:pt>
                <c:pt idx="138">
                  <c:v>7.7477249606992303E-3</c:v>
                </c:pt>
                <c:pt idx="139">
                  <c:v>4.7659750206257696</c:v>
                </c:pt>
                <c:pt idx="140">
                  <c:v>3.1647151682628598</c:v>
                </c:pt>
                <c:pt idx="141">
                  <c:v>0.17458299220370199</c:v>
                </c:pt>
                <c:pt idx="142">
                  <c:v>2.7072120840040701</c:v>
                </c:pt>
                <c:pt idx="143">
                  <c:v>3.07042428862326</c:v>
                </c:pt>
                <c:pt idx="144">
                  <c:v>1.5418584275588901E-3</c:v>
                </c:pt>
                <c:pt idx="145">
                  <c:v>6.2632310280019796E-2</c:v>
                </c:pt>
                <c:pt idx="146">
                  <c:v>0.113911629423549</c:v>
                </c:pt>
                <c:pt idx="147">
                  <c:v>0.29151460497088499</c:v>
                </c:pt>
                <c:pt idx="148">
                  <c:v>1.2171258224335799</c:v>
                </c:pt>
                <c:pt idx="149">
                  <c:v>4.9511636446974297E-3</c:v>
                </c:pt>
                <c:pt idx="150">
                  <c:v>1.50944467776844E-2</c:v>
                </c:pt>
                <c:pt idx="151">
                  <c:v>1.5433983008955201</c:v>
                </c:pt>
                <c:pt idx="152">
                  <c:v>0.10075314199489301</c:v>
                </c:pt>
                <c:pt idx="153">
                  <c:v>9.6216105341215708E-3</c:v>
                </c:pt>
                <c:pt idx="154">
                  <c:v>2.0402157065719E-2</c:v>
                </c:pt>
                <c:pt idx="155">
                  <c:v>4.6934201137184202</c:v>
                </c:pt>
                <c:pt idx="156">
                  <c:v>0.39728251752131699</c:v>
                </c:pt>
                <c:pt idx="157">
                  <c:v>0.32447219226776097</c:v>
                </c:pt>
                <c:pt idx="158">
                  <c:v>0.100587986168875</c:v>
                </c:pt>
                <c:pt idx="159">
                  <c:v>3.2628073098858499</c:v>
                </c:pt>
                <c:pt idx="160">
                  <c:v>3.6558409088254702E-2</c:v>
                </c:pt>
                <c:pt idx="161">
                  <c:v>2.42527956005773E-3</c:v>
                </c:pt>
                <c:pt idx="162">
                  <c:v>0.75210091420842495</c:v>
                </c:pt>
                <c:pt idx="163">
                  <c:v>0.94597598001962901</c:v>
                </c:pt>
                <c:pt idx="164">
                  <c:v>5.6269997614999001</c:v>
                </c:pt>
                <c:pt idx="165">
                  <c:v>0.11571312156748299</c:v>
                </c:pt>
                <c:pt idx="166">
                  <c:v>6.8236844961838796E-3</c:v>
                </c:pt>
                <c:pt idx="167">
                  <c:v>0.190588560935363</c:v>
                </c:pt>
                <c:pt idx="168">
                  <c:v>1.5386608532374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50333696"/>
        <c:axId val="39273600"/>
      </c:barChart>
      <c:catAx>
        <c:axId val="50333696"/>
        <c:scaling>
          <c:orientation val="minMax"/>
        </c:scaling>
        <c:delete val="0"/>
        <c:axPos val="b"/>
        <c:majorTickMark val="out"/>
        <c:minorTickMark val="none"/>
        <c:tickLblPos val="nextTo"/>
        <c:crossAx val="39273600"/>
        <c:crosses val="autoZero"/>
        <c:auto val="1"/>
        <c:lblAlgn val="ctr"/>
        <c:lblOffset val="100"/>
        <c:noMultiLvlLbl val="0"/>
      </c:catAx>
      <c:valAx>
        <c:axId val="39273600"/>
        <c:scaling>
          <c:orientation val="minMax"/>
          <c:max val="8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0333696"/>
        <c:crosses val="autoZero"/>
        <c:crossBetween val="between"/>
      </c:valAx>
      <c:spPr>
        <a:noFill/>
      </c:spPr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'Hoja1 (2)'!$C$1</c:f>
              <c:strCache>
                <c:ptCount val="1"/>
                <c:pt idx="0">
                  <c:v>l=1.3</c:v>
                </c:pt>
              </c:strCache>
            </c:strRef>
          </c:tx>
          <c:invertIfNegative val="0"/>
          <c:val>
            <c:numRef>
              <c:f>'Hoja1 (2)'!$D$2:$D$170</c:f>
              <c:numCache>
                <c:formatCode>General</c:formatCode>
                <c:ptCount val="169"/>
                <c:pt idx="0">
                  <c:v>1.8161073655594899</c:v>
                </c:pt>
                <c:pt idx="1">
                  <c:v>2.5964098869899099</c:v>
                </c:pt>
                <c:pt idx="2">
                  <c:v>2.9118547400725801</c:v>
                </c:pt>
                <c:pt idx="3">
                  <c:v>3.3097259706048598</c:v>
                </c:pt>
                <c:pt idx="4">
                  <c:v>1.2245489042200299</c:v>
                </c:pt>
                <c:pt idx="5">
                  <c:v>9.0475659495297095E-2</c:v>
                </c:pt>
                <c:pt idx="6">
                  <c:v>7.7225598743025401</c:v>
                </c:pt>
                <c:pt idx="7">
                  <c:v>2.2797194447187699</c:v>
                </c:pt>
                <c:pt idx="8">
                  <c:v>0.98747703682131405</c:v>
                </c:pt>
                <c:pt idx="9">
                  <c:v>3.8352203942508503E-2</c:v>
                </c:pt>
                <c:pt idx="10">
                  <c:v>2.5040453865669199</c:v>
                </c:pt>
                <c:pt idx="11">
                  <c:v>5.8708820544353002E-2</c:v>
                </c:pt>
                <c:pt idx="12">
                  <c:v>7.3400741607918603</c:v>
                </c:pt>
                <c:pt idx="13">
                  <c:v>1.51089179711661</c:v>
                </c:pt>
                <c:pt idx="14">
                  <c:v>7.5248247039310906E-2</c:v>
                </c:pt>
                <c:pt idx="15">
                  <c:v>4.77562243835213</c:v>
                </c:pt>
                <c:pt idx="16">
                  <c:v>1.8159787658166299E-2</c:v>
                </c:pt>
                <c:pt idx="17">
                  <c:v>2.1631963519768701E-2</c:v>
                </c:pt>
                <c:pt idx="18">
                  <c:v>4.07488004305138E-2</c:v>
                </c:pt>
                <c:pt idx="19">
                  <c:v>6.94021762106466E-3</c:v>
                </c:pt>
                <c:pt idx="20">
                  <c:v>2.9135350538699499E-2</c:v>
                </c:pt>
                <c:pt idx="21">
                  <c:v>2.6314937003308499E-2</c:v>
                </c:pt>
                <c:pt idx="22">
                  <c:v>3.6467213656609099E-2</c:v>
                </c:pt>
                <c:pt idx="23">
                  <c:v>3.4962922596666899</c:v>
                </c:pt>
                <c:pt idx="24">
                  <c:v>1.54443234772489</c:v>
                </c:pt>
                <c:pt idx="25">
                  <c:v>2.80499168365857</c:v>
                </c:pt>
                <c:pt idx="26">
                  <c:v>3.6237518527060502</c:v>
                </c:pt>
                <c:pt idx="27">
                  <c:v>2.0177785177319298E-2</c:v>
                </c:pt>
                <c:pt idx="28">
                  <c:v>1.40547973626826E-2</c:v>
                </c:pt>
                <c:pt idx="29">
                  <c:v>1.1699865630412201</c:v>
                </c:pt>
                <c:pt idx="30">
                  <c:v>3.6467213656609099E-2</c:v>
                </c:pt>
                <c:pt idx="31">
                  <c:v>1.7433893540173899</c:v>
                </c:pt>
                <c:pt idx="32">
                  <c:v>0.45046241296891898</c:v>
                </c:pt>
                <c:pt idx="33">
                  <c:v>9.6987581910725398E-3</c:v>
                </c:pt>
                <c:pt idx="34">
                  <c:v>0.133872329936852</c:v>
                </c:pt>
                <c:pt idx="35">
                  <c:v>1.03347432608717E-2</c:v>
                </c:pt>
                <c:pt idx="36">
                  <c:v>1.84855690930887E-2</c:v>
                </c:pt>
                <c:pt idx="37">
                  <c:v>3.6467213656609099E-2</c:v>
                </c:pt>
                <c:pt idx="38">
                  <c:v>3.6467213656609099E-2</c:v>
                </c:pt>
                <c:pt idx="39">
                  <c:v>1.69569484897318E-2</c:v>
                </c:pt>
                <c:pt idx="40">
                  <c:v>8.0274564842826196E-5</c:v>
                </c:pt>
                <c:pt idx="41">
                  <c:v>1.1301576770883499E-3</c:v>
                </c:pt>
                <c:pt idx="42">
                  <c:v>2.9804660575857098E-2</c:v>
                </c:pt>
                <c:pt idx="43">
                  <c:v>7.8422172956489795E-3</c:v>
                </c:pt>
                <c:pt idx="44">
                  <c:v>3.6467213656609099E-2</c:v>
                </c:pt>
                <c:pt idx="45">
                  <c:v>3.6467213656609099E-2</c:v>
                </c:pt>
                <c:pt idx="46">
                  <c:v>3.6467213656609099E-2</c:v>
                </c:pt>
                <c:pt idx="47">
                  <c:v>1.08950777493468</c:v>
                </c:pt>
                <c:pt idx="48">
                  <c:v>1.5301755316554399E-2</c:v>
                </c:pt>
                <c:pt idx="49">
                  <c:v>1.7342226398010101</c:v>
                </c:pt>
                <c:pt idx="50">
                  <c:v>1.6741553714396899E-2</c:v>
                </c:pt>
                <c:pt idx="51">
                  <c:v>2.7897357193043</c:v>
                </c:pt>
                <c:pt idx="52">
                  <c:v>0.42917532860681401</c:v>
                </c:pt>
                <c:pt idx="53">
                  <c:v>0.109195871161012</c:v>
                </c:pt>
                <c:pt idx="54">
                  <c:v>0.201011735352599</c:v>
                </c:pt>
                <c:pt idx="55">
                  <c:v>1.5402503012694401E-4</c:v>
                </c:pt>
                <c:pt idx="56">
                  <c:v>0.191247853534394</c:v>
                </c:pt>
                <c:pt idx="57">
                  <c:v>3.3628514447190602E-2</c:v>
                </c:pt>
                <c:pt idx="58">
                  <c:v>2.3166098489350802</c:v>
                </c:pt>
                <c:pt idx="59">
                  <c:v>3.87492142613943</c:v>
                </c:pt>
                <c:pt idx="60">
                  <c:v>5.9040013596876002E-2</c:v>
                </c:pt>
                <c:pt idx="61">
                  <c:v>7.3906078479509096E-3</c:v>
                </c:pt>
                <c:pt idx="62">
                  <c:v>1.76034982003314</c:v>
                </c:pt>
                <c:pt idx="63">
                  <c:v>2.1315530773328</c:v>
                </c:pt>
                <c:pt idx="64">
                  <c:v>4.4926103454210097E-3</c:v>
                </c:pt>
                <c:pt idx="65">
                  <c:v>6.0489713640718898</c:v>
                </c:pt>
                <c:pt idx="66">
                  <c:v>1.5221944578979001</c:v>
                </c:pt>
                <c:pt idx="67">
                  <c:v>7.1675921323055794E-2</c:v>
                </c:pt>
                <c:pt idx="68">
                  <c:v>1.2318084891446901E-2</c:v>
                </c:pt>
                <c:pt idx="69">
                  <c:v>5.6264396696223396E-4</c:v>
                </c:pt>
                <c:pt idx="70">
                  <c:v>4.56354099091974E-2</c:v>
                </c:pt>
                <c:pt idx="71">
                  <c:v>3.6996049034654602E-2</c:v>
                </c:pt>
                <c:pt idx="72">
                  <c:v>1.3034733631972399</c:v>
                </c:pt>
                <c:pt idx="73">
                  <c:v>0.14445277325666001</c:v>
                </c:pt>
                <c:pt idx="74">
                  <c:v>6.5452885008000602E-2</c:v>
                </c:pt>
                <c:pt idx="75">
                  <c:v>1.54252203188474E-2</c:v>
                </c:pt>
                <c:pt idx="76">
                  <c:v>0.147197672578185</c:v>
                </c:pt>
                <c:pt idx="77">
                  <c:v>3.1103826747248098</c:v>
                </c:pt>
                <c:pt idx="78">
                  <c:v>1.23806258268564E-3</c:v>
                </c:pt>
                <c:pt idx="79">
                  <c:v>1.3902352834634599</c:v>
                </c:pt>
                <c:pt idx="80">
                  <c:v>2.7520211043409399</c:v>
                </c:pt>
                <c:pt idx="81">
                  <c:v>9.0760248413941799E-2</c:v>
                </c:pt>
                <c:pt idx="82">
                  <c:v>6.8853678528688705E-2</c:v>
                </c:pt>
                <c:pt idx="83">
                  <c:v>0.49523497330140398</c:v>
                </c:pt>
                <c:pt idx="84">
                  <c:v>1.37477908177291</c:v>
                </c:pt>
                <c:pt idx="85">
                  <c:v>4.5253521097720597</c:v>
                </c:pt>
                <c:pt idx="86">
                  <c:v>1.45997680492516E-2</c:v>
                </c:pt>
                <c:pt idx="87">
                  <c:v>1.0215876579071899E-3</c:v>
                </c:pt>
                <c:pt idx="88">
                  <c:v>2.8707711755398799</c:v>
                </c:pt>
                <c:pt idx="89">
                  <c:v>1.81636886042672E-2</c:v>
                </c:pt>
                <c:pt idx="90">
                  <c:v>3.7860771388753003E-2</c:v>
                </c:pt>
                <c:pt idx="91">
                  <c:v>3.6467213656609099E-2</c:v>
                </c:pt>
                <c:pt idx="92">
                  <c:v>7.4990704276567E-3</c:v>
                </c:pt>
                <c:pt idx="93">
                  <c:v>3.6467213656609099E-2</c:v>
                </c:pt>
                <c:pt idx="94">
                  <c:v>1.12480557116638E-3</c:v>
                </c:pt>
                <c:pt idx="95">
                  <c:v>3.6467213656609099E-2</c:v>
                </c:pt>
                <c:pt idx="96">
                  <c:v>3.6244927542952297E-2</c:v>
                </c:pt>
                <c:pt idx="97">
                  <c:v>3.6900647966107598E-3</c:v>
                </c:pt>
                <c:pt idx="98">
                  <c:v>8.1042842148404994E-3</c:v>
                </c:pt>
                <c:pt idx="99">
                  <c:v>3.48742010077761E-3</c:v>
                </c:pt>
                <c:pt idx="100">
                  <c:v>1.35062093091165E-2</c:v>
                </c:pt>
                <c:pt idx="101">
                  <c:v>1.5230894318511301E-2</c:v>
                </c:pt>
                <c:pt idx="102">
                  <c:v>1.5200858325068799E-2</c:v>
                </c:pt>
                <c:pt idx="103">
                  <c:v>1.3069441858961601E-2</c:v>
                </c:pt>
                <c:pt idx="104">
                  <c:v>1.8699589012611501E-2</c:v>
                </c:pt>
                <c:pt idx="105">
                  <c:v>1.08574577614739E-3</c:v>
                </c:pt>
                <c:pt idx="106">
                  <c:v>1.2742488977465201E-2</c:v>
                </c:pt>
                <c:pt idx="107">
                  <c:v>4.08181732704513E-2</c:v>
                </c:pt>
                <c:pt idx="108">
                  <c:v>2.4238637920785001E-2</c:v>
                </c:pt>
                <c:pt idx="109">
                  <c:v>0.58940222474857895</c:v>
                </c:pt>
                <c:pt idx="110">
                  <c:v>3.4744100606608299</c:v>
                </c:pt>
                <c:pt idx="111">
                  <c:v>2.0150915229340999E-2</c:v>
                </c:pt>
                <c:pt idx="112">
                  <c:v>1.29858449024444E-2</c:v>
                </c:pt>
                <c:pt idx="113">
                  <c:v>1.4708595407828199E-4</c:v>
                </c:pt>
                <c:pt idx="114">
                  <c:v>1.08586502828184E-2</c:v>
                </c:pt>
                <c:pt idx="115">
                  <c:v>1.08300687049394E-2</c:v>
                </c:pt>
                <c:pt idx="116">
                  <c:v>1.2142611082484701E-2</c:v>
                </c:pt>
                <c:pt idx="117">
                  <c:v>1.3557645637235599E-2</c:v>
                </c:pt>
                <c:pt idx="118">
                  <c:v>5.3005379160813999E-2</c:v>
                </c:pt>
                <c:pt idx="119">
                  <c:v>2.9867173283681998E-2</c:v>
                </c:pt>
                <c:pt idx="120">
                  <c:v>2.4253836692240599E-2</c:v>
                </c:pt>
                <c:pt idx="121">
                  <c:v>3.0562380778549302E-3</c:v>
                </c:pt>
                <c:pt idx="122">
                  <c:v>1.13027086578831E-3</c:v>
                </c:pt>
                <c:pt idx="123">
                  <c:v>2.4677840359788698E-2</c:v>
                </c:pt>
                <c:pt idx="124">
                  <c:v>4.4732869438417297E-2</c:v>
                </c:pt>
                <c:pt idx="125">
                  <c:v>0.98837164018472801</c:v>
                </c:pt>
                <c:pt idx="126">
                  <c:v>2.8319864821043201</c:v>
                </c:pt>
                <c:pt idx="127">
                  <c:v>1.4300953280181401</c:v>
                </c:pt>
                <c:pt idx="128">
                  <c:v>0.63932710499201295</c:v>
                </c:pt>
                <c:pt idx="129">
                  <c:v>2.1994255851960598</c:v>
                </c:pt>
                <c:pt idx="130">
                  <c:v>1.4369828180765599E-3</c:v>
                </c:pt>
                <c:pt idx="131">
                  <c:v>4.2976833363534202E-2</c:v>
                </c:pt>
                <c:pt idx="132">
                  <c:v>1.5783857525718099</c:v>
                </c:pt>
                <c:pt idx="133">
                  <c:v>1.6831115887016901</c:v>
                </c:pt>
                <c:pt idx="134">
                  <c:v>0.100055409944997</c:v>
                </c:pt>
                <c:pt idx="135">
                  <c:v>1.2271310395377799</c:v>
                </c:pt>
                <c:pt idx="136">
                  <c:v>1.6905398253975201E-2</c:v>
                </c:pt>
                <c:pt idx="137">
                  <c:v>5.4688274896573302E-3</c:v>
                </c:pt>
                <c:pt idx="138">
                  <c:v>7.6571481988728001E-3</c:v>
                </c:pt>
                <c:pt idx="139">
                  <c:v>4.6704103560834502</c:v>
                </c:pt>
                <c:pt idx="140">
                  <c:v>3.55520739776084</c:v>
                </c:pt>
                <c:pt idx="141">
                  <c:v>0.140084205032001</c:v>
                </c:pt>
                <c:pt idx="142">
                  <c:v>1.10060318772141</c:v>
                </c:pt>
                <c:pt idx="143">
                  <c:v>3.0844886570089902</c:v>
                </c:pt>
                <c:pt idx="144">
                  <c:v>2.51147489247081E-3</c:v>
                </c:pt>
                <c:pt idx="145">
                  <c:v>2.0780922002769101E-2</c:v>
                </c:pt>
                <c:pt idx="146">
                  <c:v>1.70760421213231E-2</c:v>
                </c:pt>
                <c:pt idx="147">
                  <c:v>1.81272404357456</c:v>
                </c:pt>
                <c:pt idx="148">
                  <c:v>3.06556564831942E-2</c:v>
                </c:pt>
                <c:pt idx="149">
                  <c:v>1.63790304804903E-2</c:v>
                </c:pt>
                <c:pt idx="150">
                  <c:v>2.5611808237527501E-2</c:v>
                </c:pt>
                <c:pt idx="151">
                  <c:v>1.5560038678539301</c:v>
                </c:pt>
                <c:pt idx="152">
                  <c:v>3.4112618271909902E-2</c:v>
                </c:pt>
                <c:pt idx="153">
                  <c:v>2.1862960272275699E-2</c:v>
                </c:pt>
                <c:pt idx="154">
                  <c:v>3.4013477530846599E-4</c:v>
                </c:pt>
                <c:pt idx="155">
                  <c:v>4.5836521316331398</c:v>
                </c:pt>
                <c:pt idx="156">
                  <c:v>4.7869356004967403E-2</c:v>
                </c:pt>
                <c:pt idx="157">
                  <c:v>2.2454092309843701E-2</c:v>
                </c:pt>
                <c:pt idx="158">
                  <c:v>4.0532822446195403E-2</c:v>
                </c:pt>
                <c:pt idx="159">
                  <c:v>2.6348197292698599</c:v>
                </c:pt>
                <c:pt idx="160">
                  <c:v>1.6394114506628601E-2</c:v>
                </c:pt>
                <c:pt idx="161">
                  <c:v>5.9911569235554303E-2</c:v>
                </c:pt>
                <c:pt idx="162">
                  <c:v>0.14709943674036699</c:v>
                </c:pt>
                <c:pt idx="163">
                  <c:v>2.8027823752006801E-2</c:v>
                </c:pt>
                <c:pt idx="164">
                  <c:v>5.8457097325250098</c:v>
                </c:pt>
                <c:pt idx="165">
                  <c:v>2.3999485670519599E-2</c:v>
                </c:pt>
                <c:pt idx="166">
                  <c:v>1.42848927062443E-3</c:v>
                </c:pt>
                <c:pt idx="167">
                  <c:v>4.4864121242296398E-2</c:v>
                </c:pt>
                <c:pt idx="168">
                  <c:v>6.0284249002680201E-2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51883520"/>
        <c:axId val="39275904"/>
      </c:barChart>
      <c:catAx>
        <c:axId val="51883520"/>
        <c:scaling>
          <c:orientation val="minMax"/>
        </c:scaling>
        <c:delete val="0"/>
        <c:axPos val="b"/>
        <c:majorTickMark val="out"/>
        <c:minorTickMark val="none"/>
        <c:tickLblPos val="nextTo"/>
        <c:crossAx val="39275904"/>
        <c:crosses val="autoZero"/>
        <c:auto val="1"/>
        <c:lblAlgn val="ctr"/>
        <c:lblOffset val="100"/>
        <c:noMultiLvlLbl val="0"/>
      </c:catAx>
      <c:valAx>
        <c:axId val="39275904"/>
        <c:scaling>
          <c:orientation val="minMax"/>
          <c:max val="8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18835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71D84-5F10-457B-B498-B813098743FA}" type="datetimeFigureOut">
              <a:rPr lang="es-ES" smtClean="0"/>
              <a:t>18/12/2014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22445-23B7-404D-8A48-EAE5CAF163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9169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E8136-1712-49E9-B17D-21CD3697EA77}" type="datetimeFigureOut">
              <a:rPr lang="es-ES" smtClean="0"/>
              <a:t>18/12/2014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90340-CC7A-426C-B15D-9476DAAD6C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2916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7259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The second one is to find out which of these characteristics are more important, so that we can compare couple of images</a:t>
            </a:r>
            <a:endParaRPr lang="en-US" noProof="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2053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To </a:t>
            </a:r>
            <a:r>
              <a:rPr lang="es-ES" dirty="0" err="1" smtClean="0"/>
              <a:t>solve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first</a:t>
            </a:r>
            <a:r>
              <a:rPr lang="es-ES" dirty="0" smtClean="0"/>
              <a:t> </a:t>
            </a:r>
            <a:r>
              <a:rPr lang="es-ES" dirty="0" err="1" smtClean="0"/>
              <a:t>one</a:t>
            </a:r>
            <a:r>
              <a:rPr lang="es-ES" dirty="0" smtClean="0"/>
              <a:t>,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decided</a:t>
            </a:r>
            <a:r>
              <a:rPr lang="es-ES" dirty="0" smtClean="0"/>
              <a:t> to </a:t>
            </a:r>
            <a:endParaRPr lang="en-US" noProof="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2053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find</a:t>
            </a:r>
            <a:r>
              <a:rPr lang="es-ES" dirty="0" smtClean="0"/>
              <a:t> a </a:t>
            </a:r>
            <a:r>
              <a:rPr lang="es-ES" dirty="0" err="1" smtClean="0"/>
              <a:t>feature</a:t>
            </a:r>
            <a:r>
              <a:rPr lang="es-ES" dirty="0" smtClean="0"/>
              <a:t> </a:t>
            </a:r>
            <a:r>
              <a:rPr lang="es-ES" dirty="0" err="1" smtClean="0"/>
              <a:t>based</a:t>
            </a:r>
            <a:r>
              <a:rPr lang="es-ES" dirty="0" smtClean="0"/>
              <a:t> </a:t>
            </a:r>
            <a:r>
              <a:rPr lang="es-ES" dirty="0" err="1" smtClean="0"/>
              <a:t>representation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input </a:t>
            </a:r>
            <a:r>
              <a:rPr lang="es-ES" dirty="0" err="1" smtClean="0"/>
              <a:t>images</a:t>
            </a:r>
            <a:r>
              <a:rPr lang="es-ES" dirty="0" smtClean="0"/>
              <a:t>&lt;</a:t>
            </a:r>
            <a:r>
              <a:rPr lang="es-ES" dirty="0" err="1" smtClean="0"/>
              <a:t>click</a:t>
            </a:r>
            <a:r>
              <a:rPr lang="es-ES" dirty="0" smtClean="0"/>
              <a:t>&gt;</a:t>
            </a:r>
          </a:p>
          <a:p>
            <a:r>
              <a:rPr lang="es-ES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defined</a:t>
            </a:r>
            <a:r>
              <a:rPr lang="es-ES" baseline="0" dirty="0" smtClean="0"/>
              <a:t> a set of </a:t>
            </a:r>
            <a:r>
              <a:rPr lang="es-ES" baseline="0" dirty="0" err="1" smtClean="0"/>
              <a:t>low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level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features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computed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over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bitmaps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capture </a:t>
            </a:r>
            <a:r>
              <a:rPr lang="es-ES" baseline="0" dirty="0" err="1" smtClean="0"/>
              <a:t>illustration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style</a:t>
            </a:r>
            <a:r>
              <a:rPr lang="es-ES" baseline="0" dirty="0" smtClean="0"/>
              <a:t>.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2053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Once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decided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features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still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don’t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know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really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matter</a:t>
            </a:r>
            <a:r>
              <a:rPr lang="es-ES" baseline="0" dirty="0" smtClean="0"/>
              <a:t>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need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know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their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relative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importance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their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weights</a:t>
            </a:r>
            <a:endParaRPr lang="es-E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/>
              <a:t>But</a:t>
            </a:r>
            <a:r>
              <a:rPr lang="es-ES" dirty="0" smtClean="0"/>
              <a:t>, </a:t>
            </a:r>
            <a:r>
              <a:rPr lang="es-ES" dirty="0" err="1" smtClean="0"/>
              <a:t>How</a:t>
            </a:r>
            <a:r>
              <a:rPr lang="es-ES" dirty="0" smtClean="0"/>
              <a:t>?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Where</a:t>
            </a:r>
            <a:r>
              <a:rPr lang="es-ES" baseline="0" dirty="0" smtClean="0"/>
              <a:t> do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find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information</a:t>
            </a:r>
            <a:r>
              <a:rPr lang="es-ES" baseline="0" dirty="0" smtClean="0"/>
              <a:t>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Since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idea of </a:t>
            </a:r>
            <a:r>
              <a:rPr lang="es-ES" baseline="0" dirty="0" err="1" smtClean="0"/>
              <a:t>style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personal and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person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might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own</a:t>
            </a:r>
            <a:r>
              <a:rPr lang="es-ES" baseline="0" dirty="0" smtClean="0"/>
              <a:t>,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decided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ask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people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learned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weights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crowd</a:t>
            </a:r>
            <a:r>
              <a:rPr lang="es-ES" baseline="0" dirty="0" smtClean="0"/>
              <a:t> &lt;</a:t>
            </a:r>
            <a:r>
              <a:rPr lang="es-ES" baseline="0" dirty="0" err="1" smtClean="0"/>
              <a:t>click</a:t>
            </a:r>
            <a:r>
              <a:rPr lang="es-ES" baseline="0" dirty="0" smtClean="0"/>
              <a:t>&gt;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2053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As </a:t>
            </a:r>
            <a:r>
              <a:rPr lang="es-ES" baseline="0" dirty="0" err="1" smtClean="0"/>
              <a:t>regards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previous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work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area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most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effort</a:t>
            </a:r>
            <a:r>
              <a:rPr lang="es-ES" baseline="0" dirty="0" smtClean="0"/>
              <a:t> has </a:t>
            </a:r>
            <a:r>
              <a:rPr lang="es-ES" baseline="0" dirty="0" err="1" smtClean="0"/>
              <a:t>focused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stylistic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rendering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synthesis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styles</a:t>
            </a:r>
            <a:r>
              <a:rPr lang="es-ES" baseline="0" dirty="0" smtClean="0"/>
              <a:t>.</a:t>
            </a:r>
          </a:p>
          <a:p>
            <a:r>
              <a:rPr lang="es-ES" baseline="0" dirty="0" err="1" smtClean="0"/>
              <a:t>Such</a:t>
            </a:r>
            <a:r>
              <a:rPr lang="es-ES" baseline="0" dirty="0" smtClean="0"/>
              <a:t> as </a:t>
            </a:r>
            <a:r>
              <a:rPr lang="es-ES" baseline="0" dirty="0" err="1" smtClean="0"/>
              <a:t>learning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generative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models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typefaces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hatching</a:t>
            </a:r>
            <a:endParaRPr lang="es-ES" baseline="0" dirty="0" smtClean="0"/>
          </a:p>
          <a:p>
            <a:r>
              <a:rPr lang="es-ES" baseline="0" dirty="0" err="1" smtClean="0"/>
              <a:t>Or</a:t>
            </a:r>
            <a:r>
              <a:rPr lang="es-ES" baseline="0" dirty="0" smtClean="0"/>
              <a:t> transfer </a:t>
            </a:r>
            <a:r>
              <a:rPr lang="es-ES" baseline="0" dirty="0" err="1" smtClean="0"/>
              <a:t>style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paintings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photography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curves</a:t>
            </a:r>
          </a:p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515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noProof="0" dirty="0" smtClean="0"/>
              <a:t>The problem of finding style similarity </a:t>
            </a:r>
            <a:r>
              <a:rPr lang="en-US" baseline="0" noProof="0" dirty="0" err="1" smtClean="0"/>
              <a:t>fuctions</a:t>
            </a:r>
            <a:r>
              <a:rPr lang="en-US" baseline="0" noProof="0" dirty="0" smtClean="0"/>
              <a:t> in subjective domains</a:t>
            </a:r>
          </a:p>
          <a:p>
            <a:r>
              <a:rPr lang="en-US" baseline="0" noProof="0" dirty="0" smtClean="0"/>
              <a:t>Such as music or films has been studied with several levels of success</a:t>
            </a:r>
          </a:p>
          <a:p>
            <a:r>
              <a:rPr lang="en-US" baseline="0" noProof="0" dirty="0" smtClean="0"/>
              <a:t>For example, nowadays we can use applications like Pandora to find music of a similar style to a given one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However, there is nothing much about style similarity in illustration.&lt;click&gt;</a:t>
            </a:r>
          </a:p>
          <a:p>
            <a:r>
              <a:rPr lang="en-US" baseline="0" noProof="0" dirty="0" smtClean="0"/>
              <a:t>A shy attempt was done by </a:t>
            </a:r>
            <a:r>
              <a:rPr lang="en-US" baseline="0" noProof="0" dirty="0" err="1" smtClean="0"/>
              <a:t>Hurtut</a:t>
            </a:r>
            <a:r>
              <a:rPr lang="en-US" baseline="0" noProof="0" dirty="0" smtClean="0"/>
              <a:t> et al. in 2011 for </a:t>
            </a:r>
            <a:r>
              <a:rPr lang="en-US" baseline="0" noProof="0" dirty="0" err="1" smtClean="0"/>
              <a:t>b&amp;w</a:t>
            </a:r>
            <a:r>
              <a:rPr lang="en-US" baseline="0" noProof="0" dirty="0" smtClean="0"/>
              <a:t> line-drawings</a:t>
            </a:r>
            <a:endParaRPr lang="es-ES" baseline="0" dirty="0" smtClean="0"/>
          </a:p>
          <a:p>
            <a:endParaRPr lang="es-ES" baseline="0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135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Let’s</a:t>
            </a:r>
            <a:r>
              <a:rPr lang="es-ES" dirty="0" smtClean="0"/>
              <a:t> </a:t>
            </a:r>
            <a:r>
              <a:rPr lang="es-ES" dirty="0" err="1" smtClean="0"/>
              <a:t>start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overview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method</a:t>
            </a:r>
            <a:r>
              <a:rPr lang="es-ES" baseline="0" dirty="0" smtClean="0"/>
              <a:t>.</a:t>
            </a:r>
          </a:p>
          <a:p>
            <a:r>
              <a:rPr lang="es-ES" baseline="0" dirty="0" err="1" smtClean="0"/>
              <a:t>Our</a:t>
            </a:r>
            <a:r>
              <a:rPr lang="es-ES" baseline="0" dirty="0" smtClean="0"/>
              <a:t> input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dataset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illustration</a:t>
            </a:r>
            <a:r>
              <a:rPr lang="es-ES" baseline="0" dirty="0" smtClean="0"/>
              <a:t> clip-art.</a:t>
            </a:r>
          </a:p>
          <a:p>
            <a:r>
              <a:rPr lang="es-ES" baseline="0" dirty="0" err="1" smtClean="0"/>
              <a:t>First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represent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these</a:t>
            </a:r>
            <a:r>
              <a:rPr lang="es-ES" baseline="0" dirty="0" smtClean="0"/>
              <a:t> data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feature</a:t>
            </a:r>
            <a:r>
              <a:rPr lang="es-ES" baseline="0" dirty="0" smtClean="0"/>
              <a:t> vector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captures </a:t>
            </a:r>
            <a:r>
              <a:rPr lang="es-ES" baseline="0" dirty="0" err="1" smtClean="0"/>
              <a:t>style</a:t>
            </a:r>
            <a:r>
              <a:rPr lang="es-ES" baseline="0" dirty="0" smtClean="0"/>
              <a:t>.</a:t>
            </a:r>
          </a:p>
          <a:p>
            <a:r>
              <a:rPr lang="es-ES" baseline="0" dirty="0" err="1" smtClean="0"/>
              <a:t>Then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collected</a:t>
            </a:r>
            <a:r>
              <a:rPr lang="es-ES" baseline="0" dirty="0" smtClean="0"/>
              <a:t> data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human </a:t>
            </a:r>
            <a:r>
              <a:rPr lang="es-ES" baseline="0" dirty="0" err="1" smtClean="0"/>
              <a:t>perception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style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similarity</a:t>
            </a:r>
            <a:r>
              <a:rPr lang="es-ES" baseline="0" dirty="0" smtClean="0"/>
              <a:t>.</a:t>
            </a:r>
          </a:p>
          <a:p>
            <a:r>
              <a:rPr lang="es-ES" baseline="0" dirty="0" err="1" smtClean="0"/>
              <a:t>This</a:t>
            </a:r>
            <a:r>
              <a:rPr lang="es-ES" baseline="0" dirty="0" smtClean="0"/>
              <a:t> data </a:t>
            </a:r>
            <a:r>
              <a:rPr lang="es-ES" baseline="0" dirty="0" err="1" smtClean="0"/>
              <a:t>will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serve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learn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distance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metric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existing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metric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learning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techniques</a:t>
            </a:r>
            <a:endParaRPr lang="es-ES" baseline="0" dirty="0" smtClean="0"/>
          </a:p>
          <a:p>
            <a:r>
              <a:rPr lang="es-ES" baseline="0" dirty="0" err="1" smtClean="0"/>
              <a:t>Finally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propose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three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applications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metric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would</a:t>
            </a:r>
            <a:r>
              <a:rPr lang="es-ES" baseline="0" dirty="0" smtClean="0"/>
              <a:t> be </a:t>
            </a:r>
            <a:r>
              <a:rPr lang="es-ES" baseline="0" dirty="0" err="1" smtClean="0"/>
              <a:t>useful</a:t>
            </a:r>
            <a:endParaRPr lang="es-ES" baseline="0" dirty="0" smtClean="0"/>
          </a:p>
          <a:p>
            <a:r>
              <a:rPr lang="es-ES" baseline="0" dirty="0" smtClean="0"/>
              <a:t>--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9929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In </a:t>
            </a:r>
            <a:r>
              <a:rPr lang="es-ES" dirty="0" err="1" smtClean="0"/>
              <a:t>order</a:t>
            </a:r>
            <a:r>
              <a:rPr lang="es-ES" dirty="0" smtClean="0"/>
              <a:t> to </a:t>
            </a:r>
            <a:r>
              <a:rPr lang="es-ES" dirty="0" err="1" smtClean="0"/>
              <a:t>find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baseline="0" dirty="0" smtClean="0"/>
              <a:t> ideal </a:t>
            </a:r>
            <a:r>
              <a:rPr lang="es-ES" baseline="0" dirty="0" err="1" smtClean="0"/>
              <a:t>feature</a:t>
            </a:r>
            <a:r>
              <a:rPr lang="es-ES" baseline="0" dirty="0" smtClean="0"/>
              <a:t> vector,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needed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design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select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number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features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would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serve</a:t>
            </a:r>
            <a:r>
              <a:rPr lang="es-ES" baseline="0" dirty="0" smtClean="0"/>
              <a:t> to capture </a:t>
            </a:r>
            <a:r>
              <a:rPr lang="es-ES" baseline="0" dirty="0" err="1" smtClean="0"/>
              <a:t>several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aspects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style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while</a:t>
            </a:r>
            <a:r>
              <a:rPr lang="es-ES" baseline="0" dirty="0" smtClean="0"/>
              <a:t>, at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same</a:t>
            </a:r>
            <a:r>
              <a:rPr lang="es-ES" baseline="0" dirty="0" smtClean="0"/>
              <a:t> time, ignore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particular </a:t>
            </a:r>
            <a:r>
              <a:rPr lang="es-ES" baseline="0" dirty="0" err="1" smtClean="0"/>
              <a:t>shape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images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didn’t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if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was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dog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a cat.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9929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Therefore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divided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features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four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main</a:t>
            </a:r>
            <a:r>
              <a:rPr lang="es-ES" baseline="0" dirty="0" smtClean="0"/>
              <a:t> blocks: color, </a:t>
            </a:r>
            <a:r>
              <a:rPr lang="es-ES" baseline="0" dirty="0" err="1" smtClean="0"/>
              <a:t>shading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texture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stroke</a:t>
            </a:r>
            <a:r>
              <a:rPr lang="es-ES" baseline="0" dirty="0" smtClean="0"/>
              <a:t> &lt;</a:t>
            </a:r>
            <a:r>
              <a:rPr lang="es-ES" baseline="0" dirty="0" err="1" smtClean="0"/>
              <a:t>click</a:t>
            </a:r>
            <a:r>
              <a:rPr lang="es-ES" baseline="0" dirty="0" smtClean="0"/>
              <a:t>&gt;</a:t>
            </a:r>
          </a:p>
          <a:p>
            <a:r>
              <a:rPr lang="es-ES" baseline="0" dirty="0" err="1" smtClean="0"/>
              <a:t>Each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these</a:t>
            </a:r>
            <a:r>
              <a:rPr lang="es-ES" baseline="0" dirty="0" smtClean="0"/>
              <a:t> blocks </a:t>
            </a:r>
            <a:r>
              <a:rPr lang="es-ES" baseline="0" dirty="0" err="1" smtClean="0"/>
              <a:t>will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contribute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different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number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bins</a:t>
            </a:r>
            <a:r>
              <a:rPr lang="es-ES" baseline="0" dirty="0" smtClean="0"/>
              <a:t>, to </a:t>
            </a:r>
            <a:r>
              <a:rPr lang="es-ES" baseline="0" dirty="0" err="1" smtClean="0"/>
              <a:t>form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feature</a:t>
            </a:r>
            <a:r>
              <a:rPr lang="es-ES" baseline="0" dirty="0" smtClean="0"/>
              <a:t> vector,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call</a:t>
            </a:r>
            <a:r>
              <a:rPr lang="es-ES" baseline="0" dirty="0" smtClean="0"/>
              <a:t> x</a:t>
            </a: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6761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Let’s</a:t>
            </a:r>
            <a:r>
              <a:rPr lang="es-ES" dirty="0" smtClean="0"/>
              <a:t> </a:t>
            </a:r>
            <a:r>
              <a:rPr lang="es-ES" dirty="0" err="1" smtClean="0"/>
              <a:t>start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baseline="0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color </a:t>
            </a:r>
            <a:r>
              <a:rPr lang="es-ES" dirty="0" err="1" smtClean="0"/>
              <a:t>features</a:t>
            </a:r>
            <a:r>
              <a:rPr lang="es-ES" dirty="0" smtClean="0"/>
              <a:t>.</a:t>
            </a:r>
            <a:r>
              <a:rPr lang="es-ES" baseline="0" dirty="0" smtClean="0"/>
              <a:t> </a:t>
            </a:r>
          </a:p>
          <a:p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aspects</a:t>
            </a:r>
            <a:r>
              <a:rPr lang="es-ES" baseline="0" dirty="0" smtClean="0"/>
              <a:t> of color </a:t>
            </a:r>
            <a:r>
              <a:rPr lang="es-ES" baseline="0" dirty="0" err="1" smtClean="0"/>
              <a:t>style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identified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number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colors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saturation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brightness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levels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if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image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b&amp;w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. </a:t>
            </a:r>
          </a:p>
          <a:p>
            <a:r>
              <a:rPr lang="es-ES" baseline="0" dirty="0" err="1" smtClean="0"/>
              <a:t>Therefore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computed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some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colorfulness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measures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other</a:t>
            </a:r>
            <a:r>
              <a:rPr lang="es-ES" baseline="0" dirty="0" smtClean="0"/>
              <a:t> </a:t>
            </a:r>
            <a:r>
              <a:rPr lang="es-ES" dirty="0" err="1" smtClean="0"/>
              <a:t>statistics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676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noProof="0" dirty="0" smtClean="0"/>
              <a:t>Suppose you are</a:t>
            </a:r>
            <a:r>
              <a:rPr lang="en-US" baseline="0" noProof="0" dirty="0" smtClean="0"/>
              <a:t> making a composition from clip art. You are a novice user, so your plan is to reuse existing artwork.</a:t>
            </a:r>
          </a:p>
          <a:p>
            <a:pPr marL="0" indent="0">
              <a:buFontTx/>
              <a:buNone/>
            </a:pPr>
            <a:r>
              <a:rPr lang="en-US" baseline="0" noProof="0" dirty="0" smtClean="0"/>
              <a:t>This is your scene, it has three different elements, a tree, a sun and few flowers.</a:t>
            </a:r>
          </a:p>
          <a:p>
            <a:pPr marL="0" indent="0">
              <a:buFontTx/>
              <a:buNone/>
            </a:pPr>
            <a:r>
              <a:rPr lang="en-US" baseline="0" noProof="0" dirty="0" smtClean="0"/>
              <a:t>And, although the composition is simple, its style is very well defined, it’s very coherent and harmonious.</a:t>
            </a:r>
          </a:p>
          <a:p>
            <a:pPr marL="0" indent="0">
              <a:buFontTx/>
              <a:buNone/>
            </a:pPr>
            <a:r>
              <a:rPr lang="en-US" baseline="0" noProof="0" dirty="0" smtClean="0"/>
              <a:t>It has smooth gradients, bright colors, and no contour line.</a:t>
            </a:r>
          </a:p>
          <a:p>
            <a:pPr marL="0" indent="0">
              <a:buFontTx/>
              <a:buNone/>
            </a:pPr>
            <a:endParaRPr lang="en-US" baseline="0" noProof="0" dirty="0" smtClean="0"/>
          </a:p>
          <a:p>
            <a:pPr marL="0" indent="0">
              <a:buFontTx/>
              <a:buNone/>
            </a:pPr>
            <a:r>
              <a:rPr lang="en-US" baseline="0" noProof="0" dirty="0" smtClean="0"/>
              <a:t>Now, let’s say you want to add a dog &lt;click&gt;, but you also want to keep the style of the composition coherent.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For this, you would normally go</a:t>
            </a:r>
            <a:r>
              <a:rPr lang="en-US" baseline="0" noProof="0" dirty="0" smtClean="0"/>
              <a:t> to google &lt;click&gt; and search for a dog clipart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The problem is that you will find a huge amount of dogs of many different styles, and select the one that fits in your composition is not so easy.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For example &lt;click&gt;, this dog here doesn’t fit as it has plain colors and black contour line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The same happens for this other one &lt;click&gt;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And in </a:t>
            </a:r>
            <a:r>
              <a:rPr lang="en-US" baseline="0" noProof="0" dirty="0" smtClean="0"/>
              <a:t>this other </a:t>
            </a:r>
            <a:r>
              <a:rPr lang="es-ES" baseline="0" dirty="0" smtClean="0"/>
              <a:t>case </a:t>
            </a:r>
            <a:r>
              <a:rPr lang="en-US" baseline="0" noProof="0" dirty="0" smtClean="0"/>
              <a:t>&lt;click&gt;, well, it has a completely different style</a:t>
            </a:r>
          </a:p>
          <a:p>
            <a:pPr marL="0" indent="0">
              <a:buFontTx/>
              <a:buNone/>
            </a:pPr>
            <a:r>
              <a:rPr lang="en-US" baseline="0" noProof="0" dirty="0" smtClean="0"/>
              <a:t>&lt;click&gt; You have to explore hundreds thousands of dogs in order to find a good match. </a:t>
            </a:r>
            <a:endParaRPr lang="en-US" noProof="0" dirty="0" smtClean="0"/>
          </a:p>
          <a:p>
            <a:pPr marL="0" indent="0">
              <a:buFontTx/>
              <a:buNone/>
            </a:pPr>
            <a:endParaRPr lang="en-US" baseline="0" noProof="0" dirty="0" smtClean="0"/>
          </a:p>
          <a:p>
            <a:pPr marL="0" indent="0">
              <a:buFontTx/>
              <a:buNone/>
            </a:pPr>
            <a:endParaRPr lang="en-US" baseline="0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54918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We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see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color </a:t>
            </a:r>
            <a:r>
              <a:rPr lang="es-ES" baseline="0" dirty="0" err="1" smtClean="0"/>
              <a:t>bins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b&amp;w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image</a:t>
            </a:r>
            <a:r>
              <a:rPr lang="es-ES" baseline="0" dirty="0" smtClean="0"/>
              <a:t>.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6761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noProof="0" dirty="0" smtClean="0"/>
              <a:t>And  here the bins for a very colorful one.</a:t>
            </a:r>
          </a:p>
          <a:p>
            <a:r>
              <a:rPr lang="en-US" baseline="0" noProof="0" dirty="0" smtClean="0"/>
              <a:t>And as we can see, these images can be easily differentiable by their set of color features</a:t>
            </a:r>
            <a:endParaRPr lang="en-US" noProof="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6761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Shading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a </a:t>
            </a:r>
            <a:r>
              <a:rPr lang="es-ES" dirty="0" err="1" smtClean="0"/>
              <a:t>very</a:t>
            </a:r>
            <a:r>
              <a:rPr lang="es-ES" dirty="0" smtClean="0"/>
              <a:t> </a:t>
            </a:r>
            <a:r>
              <a:rPr lang="es-ES" dirty="0" err="1" smtClean="0"/>
              <a:t>important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aspect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style</a:t>
            </a:r>
            <a:r>
              <a:rPr lang="es-ES" baseline="0" dirty="0" smtClean="0"/>
              <a:t>.</a:t>
            </a:r>
          </a:p>
          <a:p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helps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distinguish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between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realistic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image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a more </a:t>
            </a:r>
            <a:r>
              <a:rPr lang="es-ES" baseline="0" dirty="0" err="1" smtClean="0"/>
              <a:t>cartoony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one</a:t>
            </a:r>
            <a:r>
              <a:rPr lang="es-ES" baseline="0" dirty="0" smtClean="0"/>
              <a:t>.</a:t>
            </a:r>
          </a:p>
          <a:p>
            <a:r>
              <a:rPr lang="es-ES" baseline="0" dirty="0" err="1" smtClean="0"/>
              <a:t>We</a:t>
            </a:r>
            <a:r>
              <a:rPr lang="es-ES" baseline="0" dirty="0" smtClean="0"/>
              <a:t> compute </a:t>
            </a:r>
            <a:r>
              <a:rPr lang="es-ES" baseline="0" dirty="0" err="1" smtClean="0"/>
              <a:t>histograms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gradient</a:t>
            </a:r>
            <a:r>
              <a:rPr lang="es-ES" baseline="0" dirty="0" smtClean="0"/>
              <a:t> magnitudes at </a:t>
            </a:r>
            <a:r>
              <a:rPr lang="es-ES" baseline="0" dirty="0" err="1" smtClean="0"/>
              <a:t>two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resolutions</a:t>
            </a:r>
            <a:r>
              <a:rPr lang="es-ES" baseline="0" dirty="0" smtClean="0"/>
              <a:t>, at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whole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image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only</a:t>
            </a:r>
            <a:r>
              <a:rPr lang="es-ES" baseline="0" dirty="0" smtClean="0"/>
              <a:t> at </a:t>
            </a:r>
            <a:r>
              <a:rPr lang="es-ES" baseline="0" dirty="0" err="1" smtClean="0"/>
              <a:t>ink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edges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676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These</a:t>
            </a:r>
            <a:r>
              <a:rPr lang="es-ES" dirty="0" smtClean="0"/>
              <a:t> are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histograms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images</a:t>
            </a:r>
            <a:r>
              <a:rPr lang="es-ES" dirty="0" smtClean="0"/>
              <a:t> </a:t>
            </a:r>
            <a:r>
              <a:rPr lang="es-ES" dirty="0" err="1" smtClean="0"/>
              <a:t>shown</a:t>
            </a:r>
            <a:r>
              <a:rPr lang="es-ES" dirty="0" smtClean="0"/>
              <a:t>, </a:t>
            </a:r>
          </a:p>
          <a:p>
            <a:r>
              <a:rPr lang="es-ES" baseline="0" dirty="0" err="1" smtClean="0"/>
              <a:t>They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differ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ink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edges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but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at </a:t>
            </a:r>
            <a:r>
              <a:rPr lang="es-ES" baseline="0" dirty="0" err="1" smtClean="0"/>
              <a:t>some</a:t>
            </a:r>
            <a:r>
              <a:rPr lang="es-ES" baseline="0" dirty="0" smtClean="0"/>
              <a:t> particular </a:t>
            </a:r>
            <a:r>
              <a:rPr lang="es-ES" baseline="0" dirty="0" err="1" smtClean="0"/>
              <a:t>bins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whole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image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histogram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6761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Texture</a:t>
            </a:r>
            <a:r>
              <a:rPr lang="es-ES" dirty="0" smtClean="0"/>
              <a:t> </a:t>
            </a:r>
            <a:r>
              <a:rPr lang="es-ES" dirty="0" err="1" smtClean="0"/>
              <a:t>features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find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repeated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patterns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over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images</a:t>
            </a:r>
            <a:r>
              <a:rPr lang="es-ES" baseline="0" dirty="0" smtClean="0"/>
              <a:t>.</a:t>
            </a:r>
          </a:p>
          <a:p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computed</a:t>
            </a:r>
            <a:r>
              <a:rPr lang="es-ES" baseline="0" dirty="0" smtClean="0"/>
              <a:t> Local </a:t>
            </a:r>
            <a:r>
              <a:rPr lang="es-ES" baseline="0" dirty="0" err="1" smtClean="0"/>
              <a:t>Binary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Patterns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Haralick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Texture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Features</a:t>
            </a:r>
            <a:endParaRPr lang="es-ES" baseline="0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6761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/>
              <a:t>Finally</a:t>
            </a:r>
            <a:r>
              <a:rPr lang="es-ES" dirty="0" smtClean="0"/>
              <a:t>, </a:t>
            </a:r>
            <a:r>
              <a:rPr lang="es-ES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have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bunch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features</a:t>
            </a:r>
            <a:r>
              <a:rPr lang="es-ES" baseline="0" dirty="0" smtClean="0"/>
              <a:t> to capture </a:t>
            </a:r>
            <a:r>
              <a:rPr lang="es-ES" baseline="0" dirty="0" err="1" smtClean="0"/>
              <a:t>statistics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about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stroke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widthness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homogeneity</a:t>
            </a:r>
            <a:r>
              <a:rPr lang="es-E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consider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diferently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inner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outer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edges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figures </a:t>
            </a:r>
            <a:r>
              <a:rPr lang="es-ES" baseline="0" dirty="0" err="1" smtClean="0"/>
              <a:t>since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many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styles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these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different</a:t>
            </a:r>
            <a:r>
              <a:rPr lang="es-ES" baseline="0" dirty="0" smtClean="0"/>
              <a:t>.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6761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To </a:t>
            </a:r>
            <a:r>
              <a:rPr lang="es-ES" dirty="0" err="1" smtClean="0"/>
              <a:t>sumarize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image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will</a:t>
            </a:r>
            <a:r>
              <a:rPr lang="es-ES" baseline="0" dirty="0" smtClean="0"/>
              <a:t> be </a:t>
            </a:r>
            <a:r>
              <a:rPr lang="es-ES" baseline="0" dirty="0" err="1" smtClean="0"/>
              <a:t>represented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feature</a:t>
            </a:r>
            <a:r>
              <a:rPr lang="es-ES" baseline="0" dirty="0" smtClean="0"/>
              <a:t> vector x,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covers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important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aspects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style</a:t>
            </a:r>
            <a:r>
              <a:rPr lang="es-ES" baseline="0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As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later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features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contribute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equally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definition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style</a:t>
            </a:r>
            <a:r>
              <a:rPr lang="es-E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676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Let’s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talk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about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data.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99299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aseline="0" dirty="0" err="1" smtClean="0"/>
              <a:t>We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have</a:t>
            </a:r>
            <a:r>
              <a:rPr lang="es-ES" sz="1200" baseline="0" dirty="0" smtClean="0"/>
              <a:t> </a:t>
            </a:r>
            <a:r>
              <a:rPr lang="es-ES" sz="1200" dirty="0" smtClean="0"/>
              <a:t>a </a:t>
            </a:r>
            <a:r>
              <a:rPr lang="es-ES" sz="1200" dirty="0" err="1" smtClean="0"/>
              <a:t>collection</a:t>
            </a:r>
            <a:r>
              <a:rPr lang="es-ES" sz="1200" dirty="0" smtClean="0"/>
              <a:t> of 200,000 </a:t>
            </a:r>
            <a:r>
              <a:rPr lang="es-ES" sz="1200" dirty="0" err="1" smtClean="0"/>
              <a:t>images</a:t>
            </a:r>
            <a:r>
              <a:rPr lang="es-ES" sz="1200" dirty="0" smtClean="0"/>
              <a:t> of clip</a:t>
            </a:r>
            <a:r>
              <a:rPr lang="es-ES" sz="1200" baseline="0" dirty="0" smtClean="0"/>
              <a:t> art of </a:t>
            </a:r>
            <a:r>
              <a:rPr lang="es-ES" sz="1200" baseline="0" dirty="0" err="1" smtClean="0"/>
              <a:t>many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different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styles</a:t>
            </a:r>
            <a:r>
              <a:rPr lang="es-ES" sz="1200" baseline="0" dirty="0" smtClean="0"/>
              <a:t>,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aseline="0" dirty="0" err="1" smtClean="0"/>
              <a:t>We</a:t>
            </a:r>
            <a:r>
              <a:rPr lang="es-ES" sz="1200" baseline="0" dirty="0" smtClean="0"/>
              <a:t> can </a:t>
            </a:r>
            <a:r>
              <a:rPr lang="es-ES" sz="1200" baseline="0" dirty="0" err="1" smtClean="0"/>
              <a:t>see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here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three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samples</a:t>
            </a:r>
            <a:r>
              <a:rPr lang="es-ES" sz="1200" baseline="0" dirty="0" smtClean="0"/>
              <a:t> of </a:t>
            </a:r>
            <a:r>
              <a:rPr lang="es-ES" sz="1200" baseline="0" dirty="0" err="1" smtClean="0"/>
              <a:t>them</a:t>
            </a:r>
            <a:r>
              <a:rPr lang="es-ES" sz="1200" baseline="0" dirty="0" smtClean="0"/>
              <a:t>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/>
              <a:t>&lt;</a:t>
            </a:r>
            <a:r>
              <a:rPr lang="es-ES" sz="1200" dirty="0" err="1" smtClean="0"/>
              <a:t>click</a:t>
            </a:r>
            <a:r>
              <a:rPr lang="es-ES" sz="1200" dirty="0" smtClean="0"/>
              <a:t>&gt; </a:t>
            </a:r>
            <a:r>
              <a:rPr lang="es-ES" sz="1200" dirty="0" err="1" smtClean="0"/>
              <a:t>Our</a:t>
            </a:r>
            <a:r>
              <a:rPr lang="es-ES" sz="1200" dirty="0" smtClean="0"/>
              <a:t> </a:t>
            </a:r>
            <a:r>
              <a:rPr lang="es-ES" sz="1200" baseline="0" dirty="0" smtClean="0"/>
              <a:t>data </a:t>
            </a:r>
            <a:r>
              <a:rPr lang="es-ES" sz="1200" baseline="0" dirty="0" err="1" smtClean="0"/>
              <a:t>is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not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labelled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by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style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nor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by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the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artist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who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created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it</a:t>
            </a:r>
            <a:r>
              <a:rPr lang="es-ES" sz="1200" baseline="0" dirty="0" smtClean="0"/>
              <a:t>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/>
              <a:t>&lt;</a:t>
            </a:r>
            <a:r>
              <a:rPr lang="es-ES" sz="1200" dirty="0" err="1" smtClean="0"/>
              <a:t>click</a:t>
            </a:r>
            <a:r>
              <a:rPr lang="es-ES" sz="1200" dirty="0" smtClean="0"/>
              <a:t>&gt; </a:t>
            </a:r>
            <a:r>
              <a:rPr lang="es-ES" sz="1200" baseline="0" dirty="0" smtClean="0"/>
              <a:t>So, </a:t>
            </a:r>
            <a:r>
              <a:rPr lang="es-ES" sz="1200" baseline="0" dirty="0" err="1" smtClean="0"/>
              <a:t>how</a:t>
            </a:r>
            <a:r>
              <a:rPr lang="es-ES" sz="1200" baseline="0" dirty="0" smtClean="0"/>
              <a:t> do </a:t>
            </a:r>
            <a:r>
              <a:rPr lang="es-ES" sz="1200" baseline="0" dirty="0" err="1" smtClean="0"/>
              <a:t>we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know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which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images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have</a:t>
            </a:r>
            <a:r>
              <a:rPr lang="es-ES" sz="1200" baseline="0" dirty="0" smtClean="0"/>
              <a:t> a similar </a:t>
            </a:r>
            <a:r>
              <a:rPr lang="es-ES" sz="1200" baseline="0" dirty="0" err="1" smtClean="0"/>
              <a:t>style</a:t>
            </a:r>
            <a:r>
              <a:rPr lang="es-ES" sz="1200" baseline="0" dirty="0" smtClean="0"/>
              <a:t>?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/>
              <a:t>&lt;</a:t>
            </a:r>
            <a:r>
              <a:rPr lang="es-ES" sz="1200" dirty="0" err="1" smtClean="0"/>
              <a:t>click</a:t>
            </a:r>
            <a:r>
              <a:rPr lang="es-ES" sz="1200" dirty="0" smtClean="0"/>
              <a:t>&gt; </a:t>
            </a:r>
            <a:r>
              <a:rPr lang="es-ES" sz="1200" baseline="0" dirty="0" err="1" smtClean="0"/>
              <a:t>This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problem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is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inherently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ambiguous</a:t>
            </a:r>
            <a:r>
              <a:rPr lang="es-ES" sz="1200" baseline="0" dirty="0" smtClean="0"/>
              <a:t> and </a:t>
            </a:r>
            <a:r>
              <a:rPr lang="es-ES" sz="1200" baseline="0" dirty="0" err="1" smtClean="0"/>
              <a:t>impossible</a:t>
            </a:r>
            <a:r>
              <a:rPr lang="es-ES" sz="1200" baseline="0" dirty="0" smtClean="0"/>
              <a:t> to </a:t>
            </a:r>
            <a:r>
              <a:rPr lang="es-ES" sz="1200" baseline="0" dirty="0" err="1" smtClean="0"/>
              <a:t>solved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by</a:t>
            </a:r>
            <a:r>
              <a:rPr lang="es-ES" sz="1200" baseline="0" dirty="0" smtClean="0"/>
              <a:t> a </a:t>
            </a:r>
            <a:r>
              <a:rPr lang="es-ES" sz="1200" baseline="0" dirty="0" err="1" smtClean="0"/>
              <a:t>computer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alone</a:t>
            </a:r>
            <a:r>
              <a:rPr lang="es-ES" sz="1200" baseline="0" dirty="0" smtClean="0"/>
              <a:t>.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aseline="0" dirty="0" err="1" smtClean="0"/>
              <a:t>Therefore</a:t>
            </a:r>
            <a:r>
              <a:rPr lang="es-ES" sz="1200" baseline="0" dirty="0" smtClean="0"/>
              <a:t>, </a:t>
            </a:r>
            <a:r>
              <a:rPr lang="es-ES" sz="1200" baseline="0" dirty="0" err="1" smtClean="0"/>
              <a:t>we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collected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some</a:t>
            </a:r>
            <a:r>
              <a:rPr lang="es-ES" sz="1200" baseline="0" dirty="0" smtClean="0"/>
              <a:t> data </a:t>
            </a:r>
            <a:r>
              <a:rPr lang="es-ES" sz="1200" baseline="0" dirty="0" err="1" smtClean="0"/>
              <a:t>on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the</a:t>
            </a:r>
            <a:r>
              <a:rPr lang="es-ES" sz="1200" baseline="0" dirty="0" smtClean="0"/>
              <a:t> human </a:t>
            </a:r>
            <a:r>
              <a:rPr lang="es-ES" sz="1200" baseline="0" dirty="0" err="1" smtClean="0"/>
              <a:t>perception</a:t>
            </a:r>
            <a:r>
              <a:rPr lang="es-ES" sz="1200" baseline="0" dirty="0" smtClean="0"/>
              <a:t> of </a:t>
            </a:r>
            <a:r>
              <a:rPr lang="es-ES" sz="1200" baseline="0" dirty="0" err="1" smtClean="0"/>
              <a:t>style</a:t>
            </a:r>
            <a:r>
              <a:rPr lang="es-ES" sz="1200" baseline="0" dirty="0" smtClean="0"/>
              <a:t> </a:t>
            </a:r>
            <a:r>
              <a:rPr lang="es-ES" sz="1200" baseline="0" dirty="0" err="1" smtClean="0"/>
              <a:t>similarity</a:t>
            </a:r>
            <a:endParaRPr lang="es-ES" sz="1200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aseline="0" dirty="0" smtClean="0"/>
          </a:p>
          <a:p>
            <a:endParaRPr lang="es-ES" sz="12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6938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We</a:t>
            </a:r>
            <a:r>
              <a:rPr lang="es-ES" dirty="0" smtClean="0"/>
              <a:t> run </a:t>
            </a:r>
            <a:r>
              <a:rPr lang="es-ES" baseline="0" dirty="0" smtClean="0"/>
              <a:t>a set of </a:t>
            </a:r>
            <a:r>
              <a:rPr lang="es-ES" baseline="0" dirty="0" err="1" smtClean="0"/>
              <a:t>tests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A. </a:t>
            </a:r>
            <a:r>
              <a:rPr lang="es-ES" baseline="0" dirty="0" err="1" smtClean="0"/>
              <a:t>Mechanical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Turk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asking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question</a:t>
            </a:r>
            <a:r>
              <a:rPr lang="es-ES" baseline="0" dirty="0" smtClean="0"/>
              <a:t>.</a:t>
            </a:r>
          </a:p>
          <a:p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shown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triplet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images</a:t>
            </a:r>
            <a:r>
              <a:rPr lang="es-ES" baseline="0" dirty="0" smtClean="0"/>
              <a:t> A, B, C and </a:t>
            </a:r>
            <a:r>
              <a:rPr lang="es-ES" baseline="0" dirty="0" err="1" smtClean="0"/>
              <a:t>asked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users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select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if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image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more similar in </a:t>
            </a:r>
            <a:r>
              <a:rPr lang="es-ES" baseline="0" dirty="0" err="1" smtClean="0"/>
              <a:t>style</a:t>
            </a:r>
            <a:r>
              <a:rPr lang="es-ES" baseline="0" dirty="0" smtClean="0"/>
              <a:t> to B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to C.</a:t>
            </a:r>
          </a:p>
          <a:p>
            <a:endParaRPr lang="es-ES" baseline="0" dirty="0" smtClean="0"/>
          </a:p>
          <a:p>
            <a:endParaRPr lang="es-ES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4239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Instead, what</a:t>
            </a:r>
            <a:r>
              <a:rPr lang="en-US" baseline="0" noProof="0" dirty="0" smtClean="0"/>
              <a:t> you would like is to tell the searcher: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“Find me dog of a similar style to my composition” &lt;click&gt;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And the searcher would return a list of dogs sorted by their style similarity,  like this &lt;click&gt;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Let’s pick for example this one &lt;click&gt;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And, as we can see it keeps the harmony of the original style.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But what is style? &lt;click&gt;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Define style is a very difficult task, and although there have been few attempts to define it with words, to find a unique definition of a style is too ambiguous.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noProof="0" dirty="0" smtClean="0"/>
          </a:p>
          <a:p>
            <a:pPr marL="0" indent="0">
              <a:buFontTx/>
              <a:buNone/>
            </a:pPr>
            <a:r>
              <a:rPr lang="en-US" baseline="0" noProof="0" dirty="0" smtClean="0"/>
              <a:t>For this reason, we, instead of focusing on the definition of a style alone &lt;click&gt;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54918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Over</a:t>
            </a:r>
            <a:r>
              <a:rPr lang="es-ES" dirty="0" smtClean="0"/>
              <a:t> 300 </a:t>
            </a:r>
            <a:r>
              <a:rPr lang="es-ES" dirty="0" err="1" smtClean="0"/>
              <a:t>people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took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part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experiments</a:t>
            </a:r>
            <a:r>
              <a:rPr lang="es-E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Where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triplets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generated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randomly</a:t>
            </a:r>
            <a:endParaRPr lang="es-ES" baseline="0" dirty="0" smtClean="0"/>
          </a:p>
          <a:p>
            <a:r>
              <a:rPr lang="es-ES" dirty="0" smtClean="0"/>
              <a:t>In total,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gathered</a:t>
            </a:r>
            <a:r>
              <a:rPr lang="es-ES" dirty="0" smtClean="0"/>
              <a:t> </a:t>
            </a:r>
            <a:r>
              <a:rPr lang="es-ES" dirty="0" err="1" smtClean="0"/>
              <a:t>one</a:t>
            </a:r>
            <a:r>
              <a:rPr lang="es-ES" dirty="0" smtClean="0"/>
              <a:t> set of </a:t>
            </a:r>
            <a:r>
              <a:rPr lang="es-ES" dirty="0" err="1" smtClean="0"/>
              <a:t>triplets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training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opinion</a:t>
            </a:r>
            <a:r>
              <a:rPr lang="es-ES" baseline="0" dirty="0" smtClean="0"/>
              <a:t> per </a:t>
            </a:r>
            <a:r>
              <a:rPr lang="es-ES" baseline="0" dirty="0" err="1" smtClean="0"/>
              <a:t>comparison</a:t>
            </a:r>
            <a:r>
              <a:rPr lang="es-ES" baseline="0" dirty="0" smtClean="0"/>
              <a:t>,</a:t>
            </a:r>
          </a:p>
          <a:p>
            <a:r>
              <a:rPr lang="es-ES" baseline="0" dirty="0" smtClean="0"/>
              <a:t>And </a:t>
            </a:r>
            <a:r>
              <a:rPr lang="es-ES" baseline="0" dirty="0" err="1" smtClean="0"/>
              <a:t>another</a:t>
            </a:r>
            <a:r>
              <a:rPr lang="es-ES" baseline="0" dirty="0" smtClean="0"/>
              <a:t> set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testing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having</a:t>
            </a:r>
            <a:r>
              <a:rPr lang="es-ES" baseline="0" dirty="0" smtClean="0"/>
              <a:t> ten </a:t>
            </a:r>
            <a:r>
              <a:rPr lang="es-ES" baseline="0" dirty="0" err="1" smtClean="0"/>
              <a:t>opinions</a:t>
            </a:r>
            <a:r>
              <a:rPr lang="es-ES" baseline="0" dirty="0" smtClean="0"/>
              <a:t> per </a:t>
            </a:r>
            <a:r>
              <a:rPr lang="es-ES" baseline="0" dirty="0" err="1" smtClean="0"/>
              <a:t>each</a:t>
            </a:r>
            <a:endParaRPr lang="es-ES" baseline="0" dirty="0" smtClean="0"/>
          </a:p>
          <a:p>
            <a:endParaRPr lang="es-ES" baseline="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13696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Next</a:t>
            </a:r>
            <a:r>
              <a:rPr lang="es-ES" baseline="0" dirty="0" smtClean="0"/>
              <a:t>, once </a:t>
            </a:r>
            <a:r>
              <a:rPr lang="es-ES" baseline="0" dirty="0" err="1" smtClean="0"/>
              <a:t>gathered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training data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crowsourcing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experiments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ready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learn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metric</a:t>
            </a:r>
            <a:endParaRPr lang="es-ES" baseline="0" dirty="0" smtClean="0"/>
          </a:p>
          <a:p>
            <a:endParaRPr lang="es-ES" b="0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99299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Recall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goal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obtain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distance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function</a:t>
            </a:r>
            <a:r>
              <a:rPr lang="es-ES" baseline="0" dirty="0" smtClean="0"/>
              <a:t> to compare </a:t>
            </a:r>
            <a:r>
              <a:rPr lang="es-ES" baseline="0" dirty="0" err="1" smtClean="0"/>
              <a:t>two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pieces</a:t>
            </a:r>
            <a:r>
              <a:rPr lang="es-ES" baseline="0" dirty="0" smtClean="0"/>
              <a:t> of clip art.</a:t>
            </a:r>
          </a:p>
          <a:p>
            <a:endParaRPr lang="es-ES" baseline="0" dirty="0" smtClean="0"/>
          </a:p>
          <a:p>
            <a:endParaRPr lang="es-ES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82710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already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defined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feature</a:t>
            </a:r>
            <a:r>
              <a:rPr lang="es-ES" baseline="0" dirty="0" smtClean="0"/>
              <a:t> vector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images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still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need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obtain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metric</a:t>
            </a:r>
            <a:r>
              <a:rPr lang="es-ES" baseline="0" dirty="0" smtClean="0"/>
              <a:t>&lt;</a:t>
            </a:r>
            <a:r>
              <a:rPr lang="es-ES" baseline="0" dirty="0" err="1" smtClean="0"/>
              <a:t>click</a:t>
            </a:r>
            <a:r>
              <a:rPr lang="es-ES" baseline="0" dirty="0" smtClean="0"/>
              <a:t>&gt;</a:t>
            </a:r>
          </a:p>
          <a:p>
            <a:r>
              <a:rPr lang="es-ES" baseline="0" dirty="0" smtClean="0"/>
              <a:t>In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case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Euclidean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Distance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function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unknowns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weights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features</a:t>
            </a:r>
            <a:r>
              <a:rPr lang="es-ES" baseline="0" dirty="0" smtClean="0"/>
              <a:t> </a:t>
            </a:r>
            <a:r>
              <a:rPr lang="en-US" baseline="0" noProof="0" dirty="0" smtClean="0"/>
              <a:t>captured by the diagonal of the W matrix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We will learn these weights using Logistic Regression techniques </a:t>
            </a:r>
          </a:p>
          <a:p>
            <a:r>
              <a:rPr lang="en-US" baseline="0" noProof="0" dirty="0" smtClean="0"/>
              <a:t>And our set of training triplets.</a:t>
            </a:r>
          </a:p>
          <a:p>
            <a:r>
              <a:rPr lang="en-US" baseline="0" noProof="0" dirty="0" smtClean="0"/>
              <a:t>Each triplet A, B, C meaning that “ “ will be approximated by the logistic function during the optimization</a:t>
            </a:r>
          </a:p>
          <a:p>
            <a:endParaRPr lang="en-US" baseline="0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Now, let’s see the weights after this process.</a:t>
            </a:r>
          </a:p>
          <a:p>
            <a:endParaRPr lang="en-US" baseline="0" noProof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82710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Our initial strategy was to initialize the feature vector with as many features as possible, because a priori we didn’t know which features were the most relevant ones</a:t>
            </a:r>
            <a:endParaRPr lang="en-US" baseline="0" noProof="0" dirty="0" smtClean="0"/>
          </a:p>
          <a:p>
            <a:r>
              <a:rPr lang="en-US" baseline="0" noProof="0" dirty="0" smtClean="0"/>
              <a:t>Then, after the training we noticed that many features almost disappeared while others had a huge value.</a:t>
            </a:r>
          </a:p>
          <a:p>
            <a:endParaRPr lang="en-US" baseline="0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Thus, in order to further reduce the size of the feature vector we additionally applied an </a:t>
            </a:r>
            <a:r>
              <a:rPr lang="en-US" baseline="0" noProof="0" dirty="0" err="1" smtClean="0"/>
              <a:t>sparsifier</a:t>
            </a:r>
            <a:r>
              <a:rPr lang="en-US" baseline="0" noProof="0" dirty="0" smtClean="0"/>
              <a:t> using L1 regularization</a:t>
            </a:r>
          </a:p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35983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From an initial size of almost 200 features, it was finally reduce to around 80.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Preserving most of the color features and only some of the texture, shading and stroke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35983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For the evaluation </a:t>
            </a:r>
            <a:r>
              <a:rPr lang="en-US" baseline="0" noProof="0" dirty="0" smtClean="0"/>
              <a:t>we’ve gathered a set of triplets with at least 10 opinions per each. &lt;click&gt;</a:t>
            </a:r>
          </a:p>
          <a:p>
            <a:r>
              <a:rPr lang="en-US" baseline="0" noProof="0" dirty="0" smtClean="0"/>
              <a:t>So, we were able to compute the accuracy as the % of testing triplets </a:t>
            </a:r>
            <a:r>
              <a:rPr lang="en-US" sz="1200" noProof="0" dirty="0" smtClean="0"/>
              <a:t>correctly predicted. &lt;click&gt;</a:t>
            </a:r>
          </a:p>
          <a:p>
            <a:r>
              <a:rPr lang="en-US" sz="1200" noProof="0" dirty="0" smtClean="0"/>
              <a:t>We evaluated four </a:t>
            </a:r>
            <a:r>
              <a:rPr lang="en-US" sz="1200" baseline="0" noProof="0" dirty="0" smtClean="0"/>
              <a:t>different predictors: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noProof="0" dirty="0" smtClean="0"/>
              <a:t>A random predictor, </a:t>
            </a:r>
            <a:r>
              <a:rPr lang="en-US" baseline="0" noProof="0" dirty="0" smtClean="0"/>
              <a:t> with an accuracy of 0.5</a:t>
            </a:r>
            <a:endParaRPr lang="en-US" sz="1200" baseline="0" noProof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noProof="0" dirty="0" smtClean="0"/>
              <a:t>Human predictor, which </a:t>
            </a:r>
            <a:r>
              <a:rPr lang="en-US" baseline="0" noProof="0" dirty="0" smtClean="0"/>
              <a:t>give us the average of humans agreement. This value is low because they frequently disagree.</a:t>
            </a:r>
            <a:endParaRPr lang="en-US" sz="1200" baseline="0" noProof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noProof="0" dirty="0" smtClean="0"/>
              <a:t>The oracle, </a:t>
            </a:r>
            <a:r>
              <a:rPr lang="en-US" baseline="0" noProof="0" dirty="0" smtClean="0"/>
              <a:t>which is an ideal predictor which always votes for the majority opinion of the users, and thus it has a higher although not perfect value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noProof="0" dirty="0" smtClean="0"/>
              <a:t>Finally, our metric, which gets an accuracy greater than humans and the random but smaller than the oracle.</a:t>
            </a:r>
          </a:p>
          <a:p>
            <a:r>
              <a:rPr lang="en-US" baseline="0" noProof="0" dirty="0" smtClean="0"/>
              <a:t>This happens because there are some ambiguous triplets that our metric misclassify, which are these triplets?</a:t>
            </a:r>
            <a:endParaRPr lang="es-ES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8268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In </a:t>
            </a:r>
            <a:r>
              <a:rPr lang="es-ES" baseline="0" dirty="0" err="1" smtClean="0"/>
              <a:t>these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two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examples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Turkers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agreed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their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prediction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while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predicted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opposite</a:t>
            </a:r>
            <a:r>
              <a:rPr lang="es-ES" baseline="0" dirty="0" smtClean="0"/>
              <a:t>.</a:t>
            </a:r>
          </a:p>
          <a:p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question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was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same</a:t>
            </a:r>
            <a:r>
              <a:rPr lang="es-ES" baseline="0" dirty="0" smtClean="0"/>
              <a:t>, </a:t>
            </a:r>
          </a:p>
          <a:p>
            <a:r>
              <a:rPr lang="es-ES" baseline="0" dirty="0" smtClean="0"/>
              <a:t>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first</a:t>
            </a:r>
            <a:r>
              <a:rPr lang="es-ES" baseline="0" dirty="0" smtClean="0"/>
              <a:t> case </a:t>
            </a:r>
            <a:r>
              <a:rPr lang="es-ES" baseline="0" dirty="0" err="1" smtClean="0"/>
              <a:t>Turkers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predicted</a:t>
            </a:r>
            <a:r>
              <a:rPr lang="es-ES" baseline="0" dirty="0" smtClean="0"/>
              <a:t> B &lt;</a:t>
            </a:r>
            <a:r>
              <a:rPr lang="es-ES" baseline="0" dirty="0" err="1" smtClean="0"/>
              <a:t>click</a:t>
            </a:r>
            <a:r>
              <a:rPr lang="es-ES" baseline="0" dirty="0" smtClean="0"/>
              <a:t>&gt;</a:t>
            </a:r>
            <a:r>
              <a:rPr lang="es-ES" baseline="0" dirty="0" err="1" smtClean="0"/>
              <a:t>while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predicted</a:t>
            </a:r>
            <a:r>
              <a:rPr lang="es-ES" baseline="0" dirty="0" smtClean="0"/>
              <a:t> C. In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case,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three</a:t>
            </a:r>
            <a:r>
              <a:rPr lang="es-ES" baseline="0" dirty="0" smtClean="0"/>
              <a:t> clip art are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different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other</a:t>
            </a:r>
            <a:r>
              <a:rPr lang="es-ES" baseline="0" dirty="0" smtClean="0"/>
              <a:t> so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even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suprising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turkers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agreed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without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clear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winner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second</a:t>
            </a:r>
            <a:r>
              <a:rPr lang="es-ES" baseline="0" dirty="0" smtClean="0"/>
              <a:t> case &lt;</a:t>
            </a:r>
            <a:r>
              <a:rPr lang="es-ES" baseline="0" dirty="0" err="1" smtClean="0"/>
              <a:t>click</a:t>
            </a:r>
            <a:r>
              <a:rPr lang="es-ES" baseline="0" dirty="0" smtClean="0"/>
              <a:t>&gt;,&lt;</a:t>
            </a:r>
            <a:r>
              <a:rPr lang="es-ES" baseline="0" dirty="0" err="1" smtClean="0"/>
              <a:t>click</a:t>
            </a:r>
            <a:r>
              <a:rPr lang="es-ES" baseline="0" dirty="0" smtClean="0"/>
              <a:t>&gt;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seems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metric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generally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believes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two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colored</a:t>
            </a:r>
            <a:r>
              <a:rPr lang="es-ES" baseline="0" dirty="0" smtClean="0"/>
              <a:t> clip </a:t>
            </a:r>
            <a:r>
              <a:rPr lang="es-ES" baseline="0" dirty="0" err="1" smtClean="0"/>
              <a:t>arts</a:t>
            </a:r>
            <a:r>
              <a:rPr lang="es-ES" baseline="0" dirty="0" smtClean="0"/>
              <a:t> are more similar to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other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than</a:t>
            </a:r>
            <a:r>
              <a:rPr lang="es-ES" baseline="0" dirty="0" smtClean="0"/>
              <a:t> to a </a:t>
            </a:r>
            <a:r>
              <a:rPr lang="es-ES" baseline="0" dirty="0" err="1" smtClean="0"/>
              <a:t>b&amp;w</a:t>
            </a:r>
            <a:r>
              <a:rPr lang="es-ES" baseline="0" dirty="0" smtClean="0"/>
              <a:t> clip art.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01207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err="1" smtClean="0"/>
              <a:t>Finally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we’ll</a:t>
            </a:r>
            <a:r>
              <a:rPr lang="es-ES" baseline="0" dirty="0" smtClean="0"/>
              <a:t> show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usefulness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metric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three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applications</a:t>
            </a:r>
            <a:endParaRPr lang="es-ES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99299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The first application is style</a:t>
            </a:r>
            <a:r>
              <a:rPr lang="en-US" baseline="0" noProof="0" dirty="0" smtClean="0"/>
              <a:t> visualization.</a:t>
            </a:r>
          </a:p>
          <a:p>
            <a:r>
              <a:rPr lang="en-US" baseline="0" noProof="0" dirty="0" smtClean="0"/>
              <a:t>We have selected a subset of images of our dataset. Here we can see them randomly arranged&lt;click&gt;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Now, we are going to apply a technique which is called t-</a:t>
            </a:r>
            <a:r>
              <a:rPr lang="en-US" baseline="0" noProof="0" dirty="0" err="1" smtClean="0"/>
              <a:t>sne</a:t>
            </a:r>
            <a:r>
              <a:rPr lang="en-US" baseline="0" noProof="0" dirty="0" smtClean="0"/>
              <a:t> which reduces a multidimensional space, like ours, into a </a:t>
            </a:r>
            <a:r>
              <a:rPr lang="en-US" baseline="0" noProof="0" dirty="0" err="1" smtClean="0"/>
              <a:t>bidimensional</a:t>
            </a:r>
            <a:r>
              <a:rPr lang="en-US" baseline="0" noProof="0" dirty="0" smtClean="0"/>
              <a:t> one. This way, we can visualize the distance between the images.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Small distances in the feature space correspond to small distances in the reduced 2D space.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Zooming in some regions, we can notice clear clusters of style &lt;click&gt;</a:t>
            </a:r>
            <a:endParaRPr lang="en-US" noProof="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7343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noProof="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54918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Color</a:t>
            </a:r>
            <a:r>
              <a:rPr lang="en-US" baseline="0" noProof="0" dirty="0" smtClean="0"/>
              <a:t>ed </a:t>
            </a:r>
            <a:r>
              <a:rPr lang="en-US" noProof="0" dirty="0" smtClean="0"/>
              <a:t>and irregular strokes</a:t>
            </a:r>
            <a:endParaRPr lang="en-US" noProof="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3758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t</a:t>
            </a:r>
            <a:r>
              <a:rPr lang="es-ES" dirty="0" err="1" smtClean="0"/>
              <a:t>hick</a:t>
            </a:r>
            <a:r>
              <a:rPr lang="es-ES" dirty="0" smtClean="0"/>
              <a:t> </a:t>
            </a:r>
            <a:r>
              <a:rPr lang="es-ES" dirty="0" err="1" smtClean="0"/>
              <a:t>black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contour</a:t>
            </a:r>
            <a:r>
              <a:rPr lang="es-ES" baseline="0" dirty="0" smtClean="0"/>
              <a:t>, and </a:t>
            </a:r>
            <a:r>
              <a:rPr lang="es-ES" baseline="0" dirty="0" err="1" smtClean="0"/>
              <a:t>plain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colors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3758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And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last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col</a:t>
            </a:r>
            <a:r>
              <a:rPr lang="es-ES" dirty="0" err="1" smtClean="0"/>
              <a:t>orfull</a:t>
            </a:r>
            <a:r>
              <a:rPr lang="es-ES" baseline="0" dirty="0" smtClean="0"/>
              <a:t> and </a:t>
            </a:r>
            <a:r>
              <a:rPr lang="es-ES" dirty="0" err="1" smtClean="0"/>
              <a:t>realistic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3758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second</a:t>
            </a:r>
            <a:r>
              <a:rPr lang="es-ES" dirty="0" smtClean="0"/>
              <a:t> </a:t>
            </a:r>
            <a:r>
              <a:rPr lang="es-ES" dirty="0" err="1" smtClean="0"/>
              <a:t>application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search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style</a:t>
            </a:r>
            <a:endParaRPr lang="es-ES" baseline="0" dirty="0" smtClean="0"/>
          </a:p>
          <a:p>
            <a:r>
              <a:rPr lang="es-ES" baseline="0" dirty="0" err="1" smtClean="0"/>
              <a:t>Given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query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style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find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most</a:t>
            </a:r>
            <a:r>
              <a:rPr lang="es-ES" baseline="0" dirty="0" smtClean="0"/>
              <a:t> similar </a:t>
            </a:r>
            <a:r>
              <a:rPr lang="es-ES" baseline="0" dirty="0" err="1" smtClean="0"/>
              <a:t>images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whole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dataset</a:t>
            </a:r>
            <a:r>
              <a:rPr lang="es-ES" baseline="0" dirty="0" smtClean="0"/>
              <a:t> (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200hundred </a:t>
            </a:r>
            <a:r>
              <a:rPr lang="es-ES" baseline="0" dirty="0" err="1" smtClean="0"/>
              <a:t>thousand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large</a:t>
            </a:r>
            <a:r>
              <a:rPr lang="es-ES" baseline="0" dirty="0" smtClean="0"/>
              <a:t>).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25531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Additionally</a:t>
            </a:r>
            <a:r>
              <a:rPr lang="es-ES" dirty="0" smtClean="0"/>
              <a:t>, </a:t>
            </a:r>
            <a:r>
              <a:rPr lang="es-ES" dirty="0" err="1" smtClean="0"/>
              <a:t>if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user</a:t>
            </a:r>
            <a:r>
              <a:rPr lang="es-ES" dirty="0" smtClean="0"/>
              <a:t> </a:t>
            </a:r>
            <a:r>
              <a:rPr lang="es-ES" dirty="0" err="1" smtClean="0"/>
              <a:t>wants</a:t>
            </a:r>
            <a:r>
              <a:rPr lang="es-ES" dirty="0" smtClean="0"/>
              <a:t> 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find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specific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objects</a:t>
            </a:r>
            <a:r>
              <a:rPr lang="es-ES" baseline="0" dirty="0" smtClean="0"/>
              <a:t>, </a:t>
            </a:r>
            <a:r>
              <a:rPr lang="es-ES" dirty="0" err="1" smtClean="0"/>
              <a:t>we</a:t>
            </a:r>
            <a:r>
              <a:rPr lang="es-ES" dirty="0" smtClean="0"/>
              <a:t> can </a:t>
            </a:r>
            <a:r>
              <a:rPr lang="es-ES" dirty="0" err="1" smtClean="0"/>
              <a:t>also</a:t>
            </a:r>
            <a:r>
              <a:rPr lang="es-ES" dirty="0" smtClean="0"/>
              <a:t> </a:t>
            </a:r>
            <a:r>
              <a:rPr lang="es-ES" dirty="0" err="1" smtClean="0"/>
              <a:t>filter</a:t>
            </a:r>
            <a:r>
              <a:rPr lang="es-ES" dirty="0" smtClean="0"/>
              <a:t> </a:t>
            </a:r>
            <a:r>
              <a:rPr lang="es-ES" dirty="0" err="1" smtClean="0"/>
              <a:t>out</a:t>
            </a:r>
            <a:r>
              <a:rPr lang="es-ES" dirty="0" smtClean="0"/>
              <a:t> </a:t>
            </a:r>
            <a:r>
              <a:rPr lang="es-ES" dirty="0" err="1" smtClean="0"/>
              <a:t>results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name</a:t>
            </a:r>
            <a:r>
              <a:rPr lang="es-ES" baseline="0" dirty="0" smtClean="0"/>
              <a:t>. </a:t>
            </a:r>
          </a:p>
          <a:p>
            <a:r>
              <a:rPr lang="es-ES" baseline="0" dirty="0" err="1" smtClean="0"/>
              <a:t>We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see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example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different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categories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25531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Here is another example of a style completely</a:t>
            </a:r>
            <a:r>
              <a:rPr lang="en-US" baseline="0" noProof="0" dirty="0" smtClean="0"/>
              <a:t> different: with colored strokes and sketchy shape, but with equally satisfactory results.</a:t>
            </a:r>
            <a:endParaRPr lang="en-US" noProof="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25531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last</a:t>
            </a:r>
            <a:r>
              <a:rPr lang="es-ES" dirty="0" smtClean="0"/>
              <a:t> </a:t>
            </a:r>
            <a:r>
              <a:rPr lang="es-ES" dirty="0" err="1" smtClean="0"/>
              <a:t>example</a:t>
            </a:r>
            <a:r>
              <a:rPr lang="es-ES" dirty="0" smtClean="0"/>
              <a:t> has </a:t>
            </a:r>
            <a:r>
              <a:rPr lang="es-ES" dirty="0" err="1" smtClean="0"/>
              <a:t>very</a:t>
            </a:r>
            <a:r>
              <a:rPr lang="es-ES" dirty="0" smtClean="0"/>
              <a:t> </a:t>
            </a:r>
            <a:r>
              <a:rPr lang="es-ES" dirty="0" err="1" smtClean="0"/>
              <a:t>characteristic</a:t>
            </a:r>
            <a:r>
              <a:rPr lang="es-ES" dirty="0" smtClean="0"/>
              <a:t> </a:t>
            </a:r>
            <a:r>
              <a:rPr lang="es-ES" dirty="0" err="1" smtClean="0"/>
              <a:t>shading</a:t>
            </a:r>
            <a:r>
              <a:rPr lang="es-ES" dirty="0" smtClean="0"/>
              <a:t>,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realistic</a:t>
            </a:r>
            <a:r>
              <a:rPr lang="es-ES" baseline="0" dirty="0" smtClean="0"/>
              <a:t> look. </a:t>
            </a:r>
          </a:p>
          <a:p>
            <a:r>
              <a:rPr lang="es-ES" baseline="0" dirty="0" err="1" smtClean="0"/>
              <a:t>These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results</a:t>
            </a:r>
            <a:r>
              <a:rPr lang="es-ES" baseline="0" dirty="0" smtClean="0"/>
              <a:t> show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even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images</a:t>
            </a:r>
            <a:r>
              <a:rPr lang="es-ES" baseline="0" dirty="0" smtClean="0"/>
              <a:t> come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different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collections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they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retrieved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coherently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25531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/>
              <a:t>Finally</a:t>
            </a:r>
            <a:r>
              <a:rPr lang="es-ES" dirty="0" smtClean="0"/>
              <a:t>,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present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mash</a:t>
            </a:r>
            <a:r>
              <a:rPr lang="es-ES" baseline="0" dirty="0" smtClean="0"/>
              <a:t>-up </a:t>
            </a:r>
            <a:r>
              <a:rPr lang="es-ES" baseline="0" dirty="0" err="1" smtClean="0"/>
              <a:t>application</a:t>
            </a:r>
            <a:r>
              <a:rPr lang="es-ES" baseline="0" dirty="0" smtClean="0"/>
              <a:t> &lt;</a:t>
            </a:r>
            <a:r>
              <a:rPr lang="es-ES" baseline="0" dirty="0" err="1" smtClean="0"/>
              <a:t>click</a:t>
            </a:r>
            <a:r>
              <a:rPr lang="es-ES" baseline="0" dirty="0" smtClean="0"/>
              <a:t>&gt;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11895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People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create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cool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mash</a:t>
            </a:r>
            <a:r>
              <a:rPr lang="es-ES" baseline="0" dirty="0" smtClean="0"/>
              <a:t>-ups </a:t>
            </a:r>
            <a:r>
              <a:rPr lang="es-ES" baseline="0" dirty="0" err="1" smtClean="0"/>
              <a:t>using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keyword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based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searcher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improved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search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similarity</a:t>
            </a:r>
            <a:r>
              <a:rPr lang="es-ES" baseline="0" dirty="0" smtClean="0"/>
              <a:t>.  &lt;</a:t>
            </a:r>
            <a:r>
              <a:rPr lang="es-ES" baseline="0" dirty="0" err="1" smtClean="0"/>
              <a:t>click</a:t>
            </a:r>
            <a:r>
              <a:rPr lang="es-ES" baseline="0" dirty="0" smtClean="0"/>
              <a:t>&gt;</a:t>
            </a:r>
          </a:p>
          <a:p>
            <a:r>
              <a:rPr lang="es-ES" dirty="0" smtClean="0"/>
              <a:t>In </a:t>
            </a:r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example</a:t>
            </a:r>
            <a:r>
              <a:rPr lang="es-ES" dirty="0" smtClean="0"/>
              <a:t>,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background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fixed</a:t>
            </a:r>
            <a:r>
              <a:rPr lang="es-ES" baseline="0" dirty="0" smtClean="0"/>
              <a:t> so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just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have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add</a:t>
            </a:r>
            <a:r>
              <a:rPr lang="es-ES" baseline="0" dirty="0" smtClean="0"/>
              <a:t> new </a:t>
            </a:r>
            <a:r>
              <a:rPr lang="es-ES" baseline="0" dirty="0" err="1" smtClean="0"/>
              <a:t>elements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fit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style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Now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search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similarity</a:t>
            </a:r>
            <a:r>
              <a:rPr lang="es-ES" baseline="0" dirty="0" smtClean="0"/>
              <a:t> so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data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randomly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sorted</a:t>
            </a:r>
            <a:r>
              <a:rPr lang="es-ES" baseline="0" dirty="0" smtClean="0"/>
              <a:t>. </a:t>
            </a:r>
            <a:endParaRPr lang="es-ES" baseline="0" dirty="0"/>
          </a:p>
          <a:p>
            <a:r>
              <a:rPr lang="es-ES" baseline="0" dirty="0" smtClean="0"/>
              <a:t>To </a:t>
            </a:r>
            <a:r>
              <a:rPr lang="es-ES" baseline="0" dirty="0" err="1" smtClean="0"/>
              <a:t>find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appropiate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element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original </a:t>
            </a:r>
            <a:r>
              <a:rPr lang="es-ES" baseline="0" dirty="0" err="1" smtClean="0"/>
              <a:t>style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easy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When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selects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opcion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search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similarity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results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sorted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according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similarity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style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elements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canvas</a:t>
            </a:r>
            <a:r>
              <a:rPr lang="es-ES" baseline="0" dirty="0" smtClean="0"/>
              <a:t>. To </a:t>
            </a:r>
            <a:r>
              <a:rPr lang="es-ES" baseline="0" dirty="0" err="1" smtClean="0"/>
              <a:t>find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proper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elements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becomes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straigthforward</a:t>
            </a:r>
            <a:r>
              <a:rPr lang="es-ES" baseline="0" dirty="0" smtClean="0"/>
              <a:t>  </a:t>
            </a:r>
            <a:r>
              <a:rPr lang="es-ES" baseline="0" dirty="0" err="1" smtClean="0"/>
              <a:t>task</a:t>
            </a:r>
            <a:endParaRPr lang="es-ES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94857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evaluated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usefulness</a:t>
            </a:r>
            <a:r>
              <a:rPr lang="es-ES" dirty="0" smtClean="0"/>
              <a:t> of </a:t>
            </a:r>
            <a:r>
              <a:rPr lang="es-ES" dirty="0" err="1" smtClean="0"/>
              <a:t>our</a:t>
            </a:r>
            <a:r>
              <a:rPr lang="es-ES" dirty="0" smtClean="0"/>
              <a:t> </a:t>
            </a:r>
            <a:r>
              <a:rPr lang="es-ES" dirty="0" err="1" smtClean="0"/>
              <a:t>metric</a:t>
            </a:r>
            <a:r>
              <a:rPr lang="es-ES" dirty="0" smtClean="0"/>
              <a:t> in </a:t>
            </a:r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kind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interaction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Mechanical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Turk</a:t>
            </a:r>
            <a:r>
              <a:rPr lang="es-ES" baseline="0" dirty="0" smtClean="0"/>
              <a:t>. </a:t>
            </a:r>
          </a:p>
          <a:p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asked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users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create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high-quality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compositions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Some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users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given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version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interface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metric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some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others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without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.</a:t>
            </a:r>
          </a:p>
          <a:p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asked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another</a:t>
            </a:r>
            <a:r>
              <a:rPr lang="es-ES" baseline="0" dirty="0" smtClean="0"/>
              <a:t> set of </a:t>
            </a:r>
            <a:r>
              <a:rPr lang="es-ES" baseline="0" dirty="0" err="1" smtClean="0"/>
              <a:t>users</a:t>
            </a:r>
            <a:r>
              <a:rPr lang="es-ES" baseline="0" dirty="0" smtClean="0"/>
              <a:t>:</a:t>
            </a:r>
          </a:p>
          <a:p>
            <a:r>
              <a:rPr lang="es-ES" baseline="0" dirty="0" err="1" smtClean="0"/>
              <a:t>Which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composition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had</a:t>
            </a:r>
            <a:r>
              <a:rPr lang="es-ES" baseline="0" dirty="0" smtClean="0"/>
              <a:t> a more </a:t>
            </a:r>
            <a:r>
              <a:rPr lang="es-ES" baseline="0" dirty="0" err="1" smtClean="0"/>
              <a:t>coherent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style</a:t>
            </a:r>
            <a:r>
              <a:rPr lang="es-ES" baseline="0" dirty="0" smtClean="0"/>
              <a:t>?</a:t>
            </a:r>
          </a:p>
          <a:p>
            <a:r>
              <a:rPr lang="es-ES" baseline="0" dirty="0" err="1" smtClean="0"/>
              <a:t>Which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composition</a:t>
            </a:r>
            <a:r>
              <a:rPr lang="es-ES" baseline="0" dirty="0" smtClean="0"/>
              <a:t> produce </a:t>
            </a:r>
            <a:r>
              <a:rPr lang="es-ES" baseline="0" dirty="0" err="1" smtClean="0"/>
              <a:t>nicer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results</a:t>
            </a:r>
            <a:r>
              <a:rPr lang="es-ES" baseline="0" dirty="0" smtClean="0"/>
              <a:t>?</a:t>
            </a:r>
          </a:p>
          <a:p>
            <a:r>
              <a:rPr lang="es-ES" baseline="0" dirty="0" smtClean="0"/>
              <a:t>In </a:t>
            </a:r>
            <a:r>
              <a:rPr lang="es-ES" baseline="0" dirty="0" err="1" smtClean="0"/>
              <a:t>both</a:t>
            </a:r>
            <a:r>
              <a:rPr lang="es-ES" baseline="0" dirty="0" smtClean="0"/>
              <a:t> cases </a:t>
            </a:r>
            <a:r>
              <a:rPr lang="es-ES" baseline="0" dirty="0" err="1" smtClean="0"/>
              <a:t>results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metric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preferred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against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null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hypothesis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was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people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have</a:t>
            </a:r>
            <a:r>
              <a:rPr lang="es-ES" baseline="0" dirty="0" smtClean="0"/>
              <a:t> no </a:t>
            </a:r>
            <a:r>
              <a:rPr lang="es-ES" baseline="0" dirty="0" err="1" smtClean="0"/>
              <a:t>preference</a:t>
            </a:r>
            <a:r>
              <a:rPr lang="es-ES" baseline="0" dirty="0" smtClean="0"/>
              <a:t> </a:t>
            </a:r>
          </a:p>
          <a:p>
            <a:endParaRPr lang="es-ES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5341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We think that the style comes up </a:t>
            </a:r>
            <a:r>
              <a:rPr lang="en-US" noProof="0" dirty="0" smtClean="0"/>
              <a:t>from the combination of several </a:t>
            </a:r>
            <a:r>
              <a:rPr lang="en-US" baseline="0" noProof="0" dirty="0" smtClean="0"/>
              <a:t>elements</a:t>
            </a:r>
          </a:p>
          <a:p>
            <a:pPr marL="171450" lvl="0" indent="-171450">
              <a:buFontTx/>
              <a:buChar char="-"/>
            </a:pPr>
            <a:endParaRPr lang="en-US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 smtClean="0"/>
          </a:p>
          <a:p>
            <a:endParaRPr lang="en-US" noProof="0" dirty="0" smtClean="0"/>
          </a:p>
          <a:p>
            <a:r>
              <a:rPr lang="en-US" noProof="0" dirty="0" smtClean="0"/>
              <a:t> </a:t>
            </a:r>
            <a:endParaRPr lang="en-US" noProof="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54918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</a:t>
            </a:r>
            <a:r>
              <a:rPr lang="en-US" baseline="0" dirty="0" smtClean="0"/>
              <a:t> we can see a couple of example compositions created by users without using our metric,</a:t>
            </a:r>
          </a:p>
          <a:p>
            <a:r>
              <a:rPr lang="en-US" baseline="0" dirty="0" smtClean="0"/>
              <a:t>And with our metric &lt;click&gt;</a:t>
            </a:r>
          </a:p>
          <a:p>
            <a:r>
              <a:rPr lang="en-US" baseline="0" dirty="0" smtClean="0"/>
              <a:t>As we can see the compositions using our metric are better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0443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To</a:t>
            </a:r>
            <a:r>
              <a:rPr lang="en-US" baseline="0" noProof="0" dirty="0" smtClean="0"/>
              <a:t> conclude, we have </a:t>
            </a:r>
            <a:r>
              <a:rPr lang="en-US" baseline="0" noProof="0" smtClean="0"/>
              <a:t>shown a distance metric </a:t>
            </a:r>
            <a:r>
              <a:rPr lang="en-US" baseline="0" noProof="0" dirty="0" smtClean="0"/>
              <a:t>that given a query style, it can successfully retrieve images of the same style from a given dataset ignoring the content.</a:t>
            </a:r>
          </a:p>
          <a:p>
            <a:r>
              <a:rPr lang="en-US" baseline="0" noProof="0" dirty="0" smtClean="0"/>
              <a:t>There are many avenues for future work, for example, we could give names to styles, so that, for example we could say find me a “sketchy” dog instead of providing a sample.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Another possible direction is to find style metrics in domains like pictures, clothes, graphic designs or architectural elements using a similar approach based on the human perception of similarity.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Finally, non-linear techniques could be useful for a deeper understanding of what defines style 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09277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Thank</a:t>
            </a:r>
            <a:r>
              <a:rPr lang="es-ES" dirty="0" smtClean="0"/>
              <a:t> </a:t>
            </a:r>
            <a:r>
              <a:rPr lang="es-ES" dirty="0" err="1" smtClean="0"/>
              <a:t>you</a:t>
            </a:r>
            <a:r>
              <a:rPr lang="es-ES" dirty="0" smtClean="0"/>
              <a:t> </a:t>
            </a:r>
            <a:r>
              <a:rPr lang="es-ES" dirty="0" err="1" smtClean="0"/>
              <a:t>very</a:t>
            </a:r>
            <a:r>
              <a:rPr lang="es-ES" dirty="0" smtClean="0"/>
              <a:t> </a:t>
            </a:r>
            <a:r>
              <a:rPr lang="es-ES" dirty="0" err="1" smtClean="0"/>
              <a:t>much</a:t>
            </a:r>
            <a:r>
              <a:rPr lang="es-ES" dirty="0" smtClean="0"/>
              <a:t>, </a:t>
            </a:r>
            <a:r>
              <a:rPr lang="es-ES" dirty="0" err="1" smtClean="0"/>
              <a:t>all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data and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mash</a:t>
            </a:r>
            <a:r>
              <a:rPr lang="es-ES" baseline="0" dirty="0" smtClean="0"/>
              <a:t>-up </a:t>
            </a:r>
            <a:r>
              <a:rPr lang="es-ES" baseline="0" dirty="0" err="1" smtClean="0"/>
              <a:t>application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online. </a:t>
            </a:r>
            <a:r>
              <a:rPr lang="es-ES" baseline="0" dirty="0" err="1" smtClean="0"/>
              <a:t>Wel</a:t>
            </a:r>
            <a:r>
              <a:rPr lang="es-ES" baseline="0" dirty="0" smtClean="0"/>
              <a:t>…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today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because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server </a:t>
            </a:r>
            <a:r>
              <a:rPr lang="es-ES" baseline="0" dirty="0" err="1" smtClean="0"/>
              <a:t>seems</a:t>
            </a:r>
            <a:r>
              <a:rPr lang="es-ES" baseline="0" dirty="0" smtClean="0"/>
              <a:t> to be </a:t>
            </a:r>
            <a:r>
              <a:rPr lang="es-ES" baseline="0" dirty="0" err="1" smtClean="0"/>
              <a:t>down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but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hopefuly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will</a:t>
            </a:r>
            <a:r>
              <a:rPr lang="es-ES" baseline="0" dirty="0" smtClean="0"/>
              <a:t> be up in a </a:t>
            </a:r>
            <a:r>
              <a:rPr lang="es-ES" baseline="0" dirty="0" err="1" smtClean="0"/>
              <a:t>couple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days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1273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54918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When</a:t>
            </a:r>
            <a:r>
              <a:rPr lang="es-ES" dirty="0" smtClean="0"/>
              <a:t>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first</a:t>
            </a:r>
            <a:r>
              <a:rPr lang="es-ES" dirty="0" smtClean="0"/>
              <a:t> </a:t>
            </a:r>
            <a:r>
              <a:rPr lang="es-ES" dirty="0" err="1" smtClean="0"/>
              <a:t>addressed</a:t>
            </a:r>
            <a:r>
              <a:rPr lang="es-ES" dirty="0" smtClean="0"/>
              <a:t> </a:t>
            </a:r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problem</a:t>
            </a:r>
            <a:r>
              <a:rPr lang="es-ES" dirty="0" smtClean="0"/>
              <a:t>,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found</a:t>
            </a:r>
            <a:r>
              <a:rPr lang="es-ES" dirty="0" smtClean="0"/>
              <a:t> </a:t>
            </a:r>
            <a:r>
              <a:rPr lang="es-ES" dirty="0" err="1" smtClean="0"/>
              <a:t>that</a:t>
            </a:r>
            <a:r>
              <a:rPr lang="es-ES" dirty="0" smtClean="0"/>
              <a:t> </a:t>
            </a:r>
            <a:r>
              <a:rPr lang="es-ES" dirty="0" err="1" smtClean="0"/>
              <a:t>it</a:t>
            </a:r>
            <a:r>
              <a:rPr lang="es-ES" dirty="0" smtClean="0"/>
              <a:t> </a:t>
            </a:r>
            <a:r>
              <a:rPr lang="es-ES" dirty="0" err="1" smtClean="0"/>
              <a:t>wasn’t</a:t>
            </a:r>
            <a:r>
              <a:rPr lang="es-ES" dirty="0" smtClean="0"/>
              <a:t> </a:t>
            </a:r>
            <a:r>
              <a:rPr lang="es-ES" dirty="0" err="1" smtClean="0"/>
              <a:t>bounded</a:t>
            </a:r>
            <a:r>
              <a:rPr lang="es-ES" dirty="0" smtClean="0"/>
              <a:t>.</a:t>
            </a:r>
          </a:p>
          <a:p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huge</a:t>
            </a:r>
            <a:r>
              <a:rPr lang="es-ES" dirty="0" smtClean="0"/>
              <a:t> </a:t>
            </a:r>
            <a:r>
              <a:rPr lang="es-ES" dirty="0" err="1" smtClean="0"/>
              <a:t>number</a:t>
            </a:r>
            <a:r>
              <a:rPr lang="es-ES" dirty="0" smtClean="0"/>
              <a:t> of </a:t>
            </a:r>
            <a:r>
              <a:rPr lang="es-ES" dirty="0" err="1" smtClean="0"/>
              <a:t>image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features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existing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literature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needed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select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number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would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serve</a:t>
            </a:r>
            <a:r>
              <a:rPr lang="es-ES" baseline="0" dirty="0" smtClean="0"/>
              <a:t> to capture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style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while</a:t>
            </a:r>
            <a:r>
              <a:rPr lang="es-ES" baseline="0" dirty="0" smtClean="0"/>
              <a:t>, at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same</a:t>
            </a:r>
            <a:r>
              <a:rPr lang="es-ES" baseline="0" dirty="0" smtClean="0"/>
              <a:t> time, ignore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particular </a:t>
            </a:r>
            <a:r>
              <a:rPr lang="es-ES" baseline="0" dirty="0" err="1" smtClean="0"/>
              <a:t>shape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images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didn’t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if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was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dog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a cat.</a:t>
            </a:r>
          </a:p>
          <a:p>
            <a:r>
              <a:rPr lang="es-ES" baseline="0" dirty="0" err="1" smtClean="0"/>
              <a:t>Therefore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decided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separate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features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four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main</a:t>
            </a:r>
            <a:r>
              <a:rPr lang="es-ES" baseline="0" dirty="0" smtClean="0"/>
              <a:t> blocks: color, </a:t>
            </a:r>
            <a:r>
              <a:rPr lang="es-ES" baseline="0" dirty="0" err="1" smtClean="0"/>
              <a:t>shading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texture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stroke</a:t>
            </a: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In </a:t>
            </a:r>
            <a:r>
              <a:rPr lang="es-ES" dirty="0" err="1" smtClean="0"/>
              <a:t>order</a:t>
            </a:r>
            <a:r>
              <a:rPr lang="es-ES" dirty="0" smtClean="0"/>
              <a:t> to </a:t>
            </a:r>
          </a:p>
          <a:p>
            <a:r>
              <a:rPr lang="es-ES" dirty="0" smtClean="0"/>
              <a:t>- </a:t>
            </a:r>
            <a:r>
              <a:rPr lang="es-ES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problem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bounded</a:t>
            </a:r>
            <a:r>
              <a:rPr lang="es-ES" baseline="0" dirty="0" smtClean="0"/>
              <a:t>. </a:t>
            </a:r>
          </a:p>
          <a:p>
            <a:pPr marL="0" indent="0">
              <a:buFontTx/>
              <a:buNone/>
            </a:pPr>
            <a:r>
              <a:rPr lang="es-ES" baseline="0" dirty="0" smtClean="0"/>
              <a:t>-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observe </a:t>
            </a:r>
            <a:r>
              <a:rPr lang="es-ES" baseline="0" dirty="0" err="1" smtClean="0"/>
              <a:t>four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main</a:t>
            </a:r>
            <a:r>
              <a:rPr lang="es-ES" baseline="0" dirty="0" smtClean="0"/>
              <a:t> blocks</a:t>
            </a:r>
            <a:endParaRPr lang="es-ES" dirty="0" smtClean="0"/>
          </a:p>
          <a:p>
            <a:r>
              <a:rPr lang="es-ES" dirty="0" err="1" smtClean="0"/>
              <a:t>Our</a:t>
            </a:r>
            <a:r>
              <a:rPr lang="es-ES" dirty="0" smtClean="0"/>
              <a:t> </a:t>
            </a:r>
            <a:r>
              <a:rPr lang="es-ES" dirty="0" err="1" smtClean="0"/>
              <a:t>feature</a:t>
            </a:r>
            <a:r>
              <a:rPr lang="es-ES" dirty="0" smtClean="0"/>
              <a:t> vector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covers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aspects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style</a:t>
            </a:r>
            <a:r>
              <a:rPr lang="es-ES" baseline="0" dirty="0" smtClean="0"/>
              <a:t>: color, </a:t>
            </a:r>
            <a:r>
              <a:rPr lang="es-ES" baseline="0" dirty="0" err="1" smtClean="0"/>
              <a:t>shading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texture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stroke</a:t>
            </a:r>
            <a:endParaRPr lang="es-ES" baseline="0" dirty="0" smtClean="0"/>
          </a:p>
          <a:p>
            <a:r>
              <a:rPr lang="es-ES" dirty="0" err="1" smtClean="0"/>
              <a:t>It</a:t>
            </a:r>
            <a:r>
              <a:rPr lang="es-ES" dirty="0" smtClean="0"/>
              <a:t> has</a:t>
            </a:r>
            <a:r>
              <a:rPr lang="es-ES" baseline="0" dirty="0" smtClean="0"/>
              <a:t> a total </a:t>
            </a:r>
            <a:r>
              <a:rPr lang="es-ES" baseline="0" dirty="0" err="1" smtClean="0"/>
              <a:t>dimension</a:t>
            </a:r>
            <a:r>
              <a:rPr lang="es-ES" baseline="0" dirty="0" smtClean="0"/>
              <a:t> of 169 </a:t>
            </a:r>
            <a:r>
              <a:rPr lang="es-ES" baseline="0" dirty="0" err="1" smtClean="0"/>
              <a:t>features</a:t>
            </a:r>
            <a:r>
              <a:rPr lang="es-ES" baseline="0" dirty="0" smtClean="0"/>
              <a:t>.</a:t>
            </a:r>
          </a:p>
          <a:p>
            <a:r>
              <a:rPr lang="es-ES" baseline="0" dirty="0" err="1" smtClean="0"/>
              <a:t>computed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over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bitmaps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because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they</a:t>
            </a:r>
            <a:r>
              <a:rPr lang="es-ES" baseline="0" dirty="0" smtClean="0"/>
              <a:t> are a more </a:t>
            </a:r>
            <a:r>
              <a:rPr lang="es-ES" baseline="0" dirty="0" err="1" smtClean="0"/>
              <a:t>common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representation</a:t>
            </a:r>
            <a:r>
              <a:rPr lang="es-ES" baseline="0" dirty="0" smtClean="0"/>
              <a:t>, </a:t>
            </a:r>
          </a:p>
          <a:p>
            <a:r>
              <a:rPr lang="es-ES" baseline="0" dirty="0" smtClean="0"/>
              <a:t>And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because</a:t>
            </a:r>
            <a:r>
              <a:rPr lang="es-ES" baseline="0" dirty="0" smtClean="0"/>
              <a:t> in general,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format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vector </a:t>
            </a:r>
            <a:r>
              <a:rPr lang="es-ES" baseline="0" dirty="0" err="1" smtClean="0"/>
              <a:t>graphics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non-</a:t>
            </a:r>
            <a:r>
              <a:rPr lang="es-ES" baseline="0" dirty="0" err="1" smtClean="0"/>
              <a:t>homogeneous</a:t>
            </a:r>
            <a:r>
              <a:rPr lang="es-ES" baseline="0" dirty="0" smtClean="0"/>
              <a:t>.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6761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first</a:t>
            </a:r>
            <a:r>
              <a:rPr lang="es-ES" baseline="0" dirty="0" smtClean="0"/>
              <a:t> case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three</a:t>
            </a:r>
            <a:r>
              <a:rPr lang="es-ES" baseline="0" dirty="0" smtClean="0"/>
              <a:t> clip art are </a:t>
            </a:r>
            <a:r>
              <a:rPr lang="es-ES" baseline="0" dirty="0" err="1" smtClean="0"/>
              <a:t>very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different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other</a:t>
            </a:r>
            <a:r>
              <a:rPr lang="es-ES" baseline="0" dirty="0" smtClean="0"/>
              <a:t> so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even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suprising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turkers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agreed</a:t>
            </a:r>
            <a:r>
              <a:rPr lang="es-ES" baseline="0" dirty="0" smtClean="0"/>
              <a:t> so </a:t>
            </a:r>
            <a:r>
              <a:rPr lang="es-ES" baseline="0" dirty="0" err="1" smtClean="0"/>
              <a:t>much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since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no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clear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winner</a:t>
            </a:r>
            <a:r>
              <a:rPr lang="es-ES" baseline="0" dirty="0" smtClean="0"/>
              <a:t>.</a:t>
            </a:r>
          </a:p>
          <a:p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second</a:t>
            </a:r>
            <a:r>
              <a:rPr lang="es-ES" baseline="0" dirty="0" smtClean="0"/>
              <a:t> case,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seems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metric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generally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believes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two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colored</a:t>
            </a:r>
            <a:r>
              <a:rPr lang="es-ES" baseline="0" dirty="0" smtClean="0"/>
              <a:t> clip </a:t>
            </a:r>
            <a:r>
              <a:rPr lang="es-ES" baseline="0" dirty="0" err="1" smtClean="0"/>
              <a:t>arts</a:t>
            </a:r>
            <a:r>
              <a:rPr lang="es-ES" baseline="0" dirty="0" smtClean="0"/>
              <a:t> are more similar to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other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than</a:t>
            </a:r>
            <a:r>
              <a:rPr lang="es-ES" baseline="0" dirty="0" smtClean="0"/>
              <a:t> to a b and w clip art.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0120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And propose a metric to measure perceptual style similarity.</a:t>
            </a:r>
          </a:p>
          <a:p>
            <a:r>
              <a:rPr lang="en-US" baseline="0" noProof="0" dirty="0" smtClean="0"/>
              <a:t>This function will take as input a couple of images &lt;click&gt;</a:t>
            </a:r>
            <a:endParaRPr lang="en-US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 smtClean="0"/>
          </a:p>
          <a:p>
            <a:endParaRPr lang="en-US" noProof="0" dirty="0" smtClean="0"/>
          </a:p>
          <a:p>
            <a:r>
              <a:rPr lang="en-US" noProof="0" dirty="0" smtClean="0"/>
              <a:t> </a:t>
            </a:r>
            <a:endParaRPr lang="en-US" noProof="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5491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and will return how similar their styles are</a:t>
            </a:r>
            <a:endParaRPr lang="en-US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For example,</a:t>
            </a:r>
            <a:r>
              <a:rPr lang="en-US" baseline="0" noProof="0" dirty="0" smtClean="0"/>
              <a:t> i</a:t>
            </a:r>
            <a:r>
              <a:rPr lang="en-US" noProof="0" dirty="0" smtClean="0"/>
              <a:t>n this</a:t>
            </a:r>
            <a:r>
              <a:rPr lang="en-US" baseline="0" noProof="0" dirty="0" smtClean="0"/>
              <a:t> case, these images are of similar style &lt;click&gt;, so their distance will be very small. &lt;click&gt;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In this other case&lt;click&gt;, the output will be far from zero since they are not of the same style. </a:t>
            </a:r>
            <a:endParaRPr lang="en-US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 smtClean="0"/>
          </a:p>
          <a:p>
            <a:endParaRPr lang="en-US" noProof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5491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So, </a:t>
            </a:r>
            <a:r>
              <a:rPr lang="es-ES" dirty="0" err="1" smtClean="0"/>
              <a:t>our</a:t>
            </a:r>
            <a:r>
              <a:rPr lang="es-ES" dirty="0" smtClean="0"/>
              <a:t> </a:t>
            </a:r>
            <a:r>
              <a:rPr lang="es-ES" dirty="0" err="1" smtClean="0"/>
              <a:t>goal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to </a:t>
            </a:r>
            <a:r>
              <a:rPr lang="es-ES" dirty="0" err="1" smtClean="0"/>
              <a:t>find</a:t>
            </a:r>
            <a:r>
              <a:rPr lang="es-ES" dirty="0" smtClean="0"/>
              <a:t> a </a:t>
            </a:r>
            <a:r>
              <a:rPr lang="es-ES" dirty="0" err="1" smtClean="0"/>
              <a:t>style</a:t>
            </a:r>
            <a:r>
              <a:rPr lang="es-ES" dirty="0" smtClean="0"/>
              <a:t> </a:t>
            </a:r>
            <a:r>
              <a:rPr lang="es-ES" dirty="0" err="1" smtClean="0"/>
              <a:t>metric</a:t>
            </a:r>
            <a:r>
              <a:rPr lang="es-ES" dirty="0" smtClean="0"/>
              <a:t>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that</a:t>
            </a:r>
            <a:r>
              <a:rPr lang="es-ES" dirty="0" smtClean="0"/>
              <a:t>,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face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two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challenges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2053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The first one is to f</a:t>
            </a:r>
            <a:r>
              <a:rPr lang="en-US" sz="1200" noProof="0" dirty="0" smtClean="0"/>
              <a:t>ind a representation of the images which captures illustration style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0340-CC7A-426C-B15D-9476DAAD6C7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2053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D2276-C4AC-4E55-889F-B44F8C620C4B}" type="datetime1">
              <a:rPr lang="es-ES" smtClean="0"/>
              <a:t>18/12/2014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B434B-9705-417E-9722-98CC1E9B1D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4354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714BF-F8EB-4677-8D2E-343FE8E65680}" type="datetime1">
              <a:rPr lang="es-ES" smtClean="0"/>
              <a:t>18/12/2014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B434B-9705-417E-9722-98CC1E9B1D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9123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9829F-1A89-4454-B051-5A5BC932A37C}" type="datetime1">
              <a:rPr lang="es-ES" smtClean="0"/>
              <a:t>18/12/2014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B434B-9705-417E-9722-98CC1E9B1D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9933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4B36-CB68-4D23-823A-E9DD7B845A08}" type="datetime1">
              <a:rPr lang="es-ES" smtClean="0"/>
              <a:t>18/12/2014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B434B-9705-417E-9722-98CC1E9B1D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0864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ABF6-62FD-47A4-A9CC-AD5D3F23044E}" type="datetime1">
              <a:rPr lang="es-ES" smtClean="0"/>
              <a:t>18/12/2014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B434B-9705-417E-9722-98CC1E9B1D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142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8558-806B-4D15-A04B-0E0812C6186B}" type="datetime1">
              <a:rPr lang="es-ES" smtClean="0"/>
              <a:t>18/12/2014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B434B-9705-417E-9722-98CC1E9B1D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4086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982DE-58D8-4704-B184-9CEED6219757}" type="datetime1">
              <a:rPr lang="es-ES" smtClean="0"/>
              <a:t>18/12/2014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B434B-9705-417E-9722-98CC1E9B1D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214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CC83-EF6C-4991-B45A-FA19AE1125F0}" type="datetime1">
              <a:rPr lang="es-ES" smtClean="0"/>
              <a:t>18/12/2014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B434B-9705-417E-9722-98CC1E9B1D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7657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669E-9EBE-4983-9400-7FF14B01E18B}" type="datetime1">
              <a:rPr lang="es-ES" smtClean="0"/>
              <a:t>18/12/2014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B434B-9705-417E-9722-98CC1E9B1D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527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C5449-833C-4389-BE2D-819FD0C60293}" type="datetime1">
              <a:rPr lang="es-ES" smtClean="0"/>
              <a:t>18/12/2014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B434B-9705-417E-9722-98CC1E9B1D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006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A64B-1D14-4938-B5E0-A55AE2E1EBE6}" type="datetime1">
              <a:rPr lang="es-ES" smtClean="0"/>
              <a:t>18/12/2014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B434B-9705-417E-9722-98CC1E9B1D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33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971BC-99C3-4077-807F-AFD9F0B573FA}" type="datetime1">
              <a:rPr lang="es-ES" smtClean="0"/>
              <a:t>18/12/2014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B434B-9705-417E-9722-98CC1E9B1DA5}" type="slidenum">
              <a:rPr lang="es-ES" smtClean="0"/>
              <a:t>‹Nº›</a:t>
            </a:fld>
            <a:endParaRPr lang="es-ES"/>
          </a:p>
        </p:txBody>
      </p:sp>
      <p:pic>
        <p:nvPicPr>
          <p:cNvPr id="1026" name="Picture 2" descr="https://www.creativeheads.net/assets_nx/images/conf/siggraph2014logo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443958"/>
            <a:ext cx="140017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36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0.png"/><Relationship Id="rId5" Type="http://schemas.openxmlformats.org/officeDocument/2006/relationships/image" Target="../media/image210.png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10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25.jpe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10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25.jpe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microsoft.com/office/2007/relationships/hdphoto" Target="../media/hdphoto3.wdp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5" Type="http://schemas.openxmlformats.org/officeDocument/2006/relationships/image" Target="../media/image52.png"/><Relationship Id="rId4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video" Target="../media/media1.wmv"/><Relationship Id="rId16" Type="http://schemas.openxmlformats.org/officeDocument/2006/relationships/image" Target="../media/image15.gif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46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chart" Target="../charts/chart3.xml"/><Relationship Id="rId7" Type="http://schemas.microsoft.com/office/2007/relationships/hdphoto" Target="../media/hdphoto4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6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47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4.pn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10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25.jpe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10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25.jpe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image" Target="../media/image63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10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25.jpe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file:///C:\Users\Elena\Desktop\SIGGRAPH%202014%20PRESENTATION\Secuencia%2001.wmv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5.png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5.png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C:\Users\Elena\Desktop\SIGGRAPH%202014%20PRESENTATION\app4.wmv" TargetMode="External"/><Relationship Id="rId1" Type="http://schemas.microsoft.com/office/2007/relationships/media" Target="file:///C:\Users\Elena\Desktop\SIGGRAPH%202014%20PRESENTATION\app4.wmv" TargetMode="External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92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microsoft.com/office/2007/relationships/hdphoto" Target="../media/hdphoto5.wdp"/><Relationship Id="rId5" Type="http://schemas.openxmlformats.org/officeDocument/2006/relationships/image" Target="../media/image40.png"/><Relationship Id="rId10" Type="http://schemas.openxmlformats.org/officeDocument/2006/relationships/image" Target="../media/image91.png"/><Relationship Id="rId4" Type="http://schemas.openxmlformats.org/officeDocument/2006/relationships/image" Target="../media/image39.png"/><Relationship Id="rId9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53.xml"/><Relationship Id="rId9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87585" y="1131590"/>
            <a:ext cx="6786936" cy="1102519"/>
          </a:xfrm>
        </p:spPr>
        <p:txBody>
          <a:bodyPr>
            <a:noAutofit/>
          </a:bodyPr>
          <a:lstStyle/>
          <a:p>
            <a:r>
              <a:rPr lang="es-ES" dirty="0" smtClean="0">
                <a:latin typeface="Avenir LT 55 Roman" panose="02000503040000020003" pitchFamily="2" charset="0"/>
              </a:rPr>
              <a:t>A </a:t>
            </a:r>
            <a:r>
              <a:rPr lang="es-ES" dirty="0" err="1" smtClean="0">
                <a:latin typeface="Avenir LT 55 Roman" panose="02000503040000020003" pitchFamily="2" charset="0"/>
              </a:rPr>
              <a:t>Similarity</a:t>
            </a:r>
            <a:r>
              <a:rPr lang="es-ES" dirty="0" smtClean="0">
                <a:latin typeface="Avenir LT 55 Roman" panose="02000503040000020003" pitchFamily="2" charset="0"/>
              </a:rPr>
              <a:t> </a:t>
            </a:r>
            <a:r>
              <a:rPr lang="es-ES" dirty="0" err="1" smtClean="0">
                <a:latin typeface="Avenir LT 55 Roman" panose="02000503040000020003" pitchFamily="2" charset="0"/>
              </a:rPr>
              <a:t>Measure</a:t>
            </a:r>
            <a:r>
              <a:rPr lang="es-ES" dirty="0" smtClean="0">
                <a:latin typeface="Avenir LT 55 Roman" panose="02000503040000020003" pitchFamily="2" charset="0"/>
              </a:rPr>
              <a:t> </a:t>
            </a:r>
            <a:r>
              <a:rPr lang="es-ES" dirty="0" err="1" smtClean="0">
                <a:latin typeface="Avenir LT 55 Roman" panose="02000503040000020003" pitchFamily="2" charset="0"/>
              </a:rPr>
              <a:t>for</a:t>
            </a:r>
            <a:r>
              <a:rPr lang="es-ES" dirty="0" smtClean="0">
                <a:latin typeface="Avenir LT 55 Roman" panose="02000503040000020003" pitchFamily="2" charset="0"/>
              </a:rPr>
              <a:t> </a:t>
            </a:r>
            <a:r>
              <a:rPr lang="es-ES" dirty="0" err="1" smtClean="0">
                <a:latin typeface="Avenir LT 55 Roman" panose="02000503040000020003" pitchFamily="2" charset="0"/>
              </a:rPr>
              <a:t>Illustration</a:t>
            </a:r>
            <a:r>
              <a:rPr lang="es-ES" dirty="0" smtClean="0">
                <a:latin typeface="Avenir LT 55 Roman" panose="02000503040000020003" pitchFamily="2" charset="0"/>
              </a:rPr>
              <a:t> Style</a:t>
            </a:r>
            <a:endParaRPr lang="es-ES" dirty="0">
              <a:latin typeface="Avenir LT 55 Roman" panose="02000503040000020003" pitchFamily="2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267544" y="2693640"/>
            <a:ext cx="6400800" cy="88622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Elena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Garces</a:t>
            </a:r>
            <a:r>
              <a:rPr lang="en-US" sz="20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		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Aseem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Agarwala</a:t>
            </a:r>
            <a:endParaRPr lang="en-US" sz="2000" b="1" baseline="30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Diego Gutierrez</a:t>
            </a:r>
            <a:r>
              <a:rPr lang="en-US" sz="20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	</a:t>
            </a:r>
            <a:r>
              <a:rPr lang="en-US" sz="20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	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Aaron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Hertzmann</a:t>
            </a:r>
            <a:endParaRPr lang="en-US" sz="2000" b="1" baseline="30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endParaRPr lang="en-US" sz="2000" b="1" baseline="30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endParaRPr lang="es-ES" sz="2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473721" y="4476018"/>
            <a:ext cx="6400800" cy="1755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pic>
        <p:nvPicPr>
          <p:cNvPr id="9" name="Picture 8" descr="http://www.sjsu.edu/at/ec/pics/adobe-systems-incorporated.png?ox=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004"/>
          <a:stretch/>
        </p:blipFill>
        <p:spPr bwMode="auto">
          <a:xfrm>
            <a:off x="5371103" y="3890210"/>
            <a:ext cx="741502" cy="85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unizar.es/cmujs/images/stories/Sin-ttulo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4468191"/>
            <a:ext cx="1430035" cy="40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Elena\AppData\Local\Temp\Rar$DR50.416\LOGO_G&amp;IL\clear_background (original)\G&amp;IL_no_gig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294" y="3755683"/>
            <a:ext cx="1680681" cy="76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20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CuadroTexto"/>
              <p:cNvSpPr txBox="1"/>
              <p:nvPr/>
            </p:nvSpPr>
            <p:spPr>
              <a:xfrm>
                <a:off x="1115616" y="1849111"/>
                <a:ext cx="3318537" cy="707886"/>
              </a:xfrm>
              <a:prstGeom prst="rect">
                <a:avLst/>
              </a:prstGeom>
              <a:noFill/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sz="4000" b="1" i="1" smtClean="0">
                        <a:effectLst>
                          <a:glow rad="1397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Cambria Math"/>
                      </a:rPr>
                      <m:t>𝒅</m:t>
                    </m:r>
                    <m:r>
                      <a:rPr lang="es-ES" sz="4000" b="1" i="1" baseline="-25000">
                        <a:effectLst>
                          <a:glow rad="1397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Cambria Math"/>
                      </a:rPr>
                      <m:t>𝒔𝒕𝒚𝒍𝒆</m:t>
                    </m:r>
                  </m:oMath>
                </a14:m>
                <a:r>
                  <a:rPr lang="es-ES" sz="4000" b="1" dirty="0" smtClean="0">
                    <a:effectLst>
                      <a:glow rad="139700">
                        <a:schemeClr val="accent6">
                          <a:satMod val="175000"/>
                          <a:alpha val="40000"/>
                        </a:schemeClr>
                      </a:glow>
                    </a:effectLst>
                  </a:rPr>
                  <a:t>	         ,</a:t>
                </a:r>
                <a:endParaRPr lang="es-ES" sz="4000" b="1" dirty="0"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1849111"/>
                <a:ext cx="3318537" cy="707886"/>
              </a:xfrm>
              <a:prstGeom prst="rect">
                <a:avLst/>
              </a:prstGeom>
              <a:blipFill rotWithShape="1">
                <a:blip r:embed="rId3"/>
                <a:stretch>
                  <a:fillRect t="-9333" r="-1557" b="-27333"/>
                </a:stretch>
              </a:blip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 smtClean="0"/>
              <a:t>goal</a:t>
            </a:r>
            <a:r>
              <a:rPr lang="es-ES" dirty="0" smtClean="0"/>
              <a:t>: </a:t>
            </a:r>
            <a:r>
              <a:rPr lang="es-ES" dirty="0"/>
              <a:t>Style </a:t>
            </a:r>
            <a:r>
              <a:rPr lang="es-ES" dirty="0" err="1"/>
              <a:t>Metric</a:t>
            </a:r>
            <a:endParaRPr lang="es-ES" dirty="0"/>
          </a:p>
        </p:txBody>
      </p:sp>
      <p:sp>
        <p:nvSpPr>
          <p:cNvPr id="5" name="4 Corchetes"/>
          <p:cNvSpPr/>
          <p:nvPr/>
        </p:nvSpPr>
        <p:spPr>
          <a:xfrm>
            <a:off x="2649066" y="1537716"/>
            <a:ext cx="3003054" cy="1394074"/>
          </a:xfrm>
          <a:prstGeom prst="bracketPair">
            <a:avLst/>
          </a:prstGeom>
          <a:ln w="19050"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539552" y="3377773"/>
            <a:ext cx="597573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 smtClean="0"/>
              <a:t>Challenges</a:t>
            </a:r>
            <a:r>
              <a:rPr lang="es-ES" sz="2400" b="1" dirty="0" smtClean="0"/>
              <a:t>: </a:t>
            </a:r>
          </a:p>
          <a:p>
            <a:endParaRPr lang="es-ES" sz="1000" b="1" dirty="0" smtClean="0"/>
          </a:p>
          <a:p>
            <a:pPr lvl="1"/>
            <a:r>
              <a:rPr lang="es-ES" sz="2400" dirty="0" err="1" smtClean="0"/>
              <a:t>How</a:t>
            </a:r>
            <a:r>
              <a:rPr lang="es-ES" sz="2400" dirty="0" smtClean="0"/>
              <a:t> to capture </a:t>
            </a:r>
            <a:r>
              <a:rPr lang="es-ES" sz="2400" dirty="0" err="1" smtClean="0"/>
              <a:t>illustration</a:t>
            </a:r>
            <a:r>
              <a:rPr lang="es-ES" sz="2400" dirty="0" smtClean="0"/>
              <a:t> </a:t>
            </a:r>
            <a:r>
              <a:rPr lang="es-ES" sz="2400" dirty="0" err="1" smtClean="0"/>
              <a:t>style</a:t>
            </a:r>
            <a:r>
              <a:rPr lang="es-ES" sz="2400" dirty="0" smtClean="0"/>
              <a:t>?</a:t>
            </a:r>
            <a:endParaRPr lang="es-ES" sz="2400" dirty="0"/>
          </a:p>
          <a:p>
            <a:pPr lvl="1"/>
            <a:r>
              <a:rPr lang="es-ES" sz="2400" dirty="0" err="1" smtClean="0"/>
              <a:t>Which</a:t>
            </a:r>
            <a:r>
              <a:rPr lang="es-ES" sz="2400" dirty="0" smtClean="0"/>
              <a:t> </a:t>
            </a:r>
            <a:r>
              <a:rPr lang="es-ES" sz="2400" dirty="0" err="1"/>
              <a:t>characteristics</a:t>
            </a:r>
            <a:r>
              <a:rPr lang="es-ES" sz="2400" dirty="0"/>
              <a:t> are more </a:t>
            </a:r>
            <a:r>
              <a:rPr lang="es-ES" sz="2400" dirty="0" err="1"/>
              <a:t>important</a:t>
            </a:r>
            <a:r>
              <a:rPr lang="es-ES" sz="2400" dirty="0"/>
              <a:t>?</a:t>
            </a:r>
          </a:p>
        </p:txBody>
      </p:sp>
      <p:pic>
        <p:nvPicPr>
          <p:cNvPr id="10" name="Picture 6" descr="http://www.elenagarces.ctlprojects.com/allDataset/Clip%20Art/Animals/Cartoons%20%28E%20-%20Fi%29/Fish-08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304" y="1812149"/>
            <a:ext cx="1144800" cy="72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elenagarces.ctlprojects.com/allDataset/Clip%20Art/Animals/Cartoons%20%28Ca%20-%20Ca%29/Cat-with-B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915" y="1666653"/>
            <a:ext cx="1141276" cy="10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2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CuadroTexto"/>
              <p:cNvSpPr txBox="1"/>
              <p:nvPr/>
            </p:nvSpPr>
            <p:spPr>
              <a:xfrm>
                <a:off x="1115616" y="1849111"/>
                <a:ext cx="3318537" cy="707886"/>
              </a:xfrm>
              <a:prstGeom prst="rect">
                <a:avLst/>
              </a:prstGeom>
              <a:noFill/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sz="4000" b="1" i="1" smtClean="0">
                        <a:effectLst/>
                        <a:latin typeface="Cambria Math"/>
                      </a:rPr>
                      <m:t>𝒅</m:t>
                    </m:r>
                    <m:r>
                      <a:rPr lang="es-ES" sz="4000" b="1" i="1" baseline="-25000">
                        <a:effectLst/>
                        <a:latin typeface="Cambria Math"/>
                      </a:rPr>
                      <m:t>𝒔𝒕𝒚𝒍𝒆</m:t>
                    </m:r>
                  </m:oMath>
                </a14:m>
                <a:r>
                  <a:rPr lang="es-ES" sz="4000" b="1" dirty="0" smtClean="0">
                    <a:effectLst/>
                  </a:rPr>
                  <a:t>	         ,</a:t>
                </a:r>
                <a:endParaRPr lang="es-ES" sz="4000" b="1" dirty="0">
                  <a:effectLst/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1849111"/>
                <a:ext cx="3318537" cy="707886"/>
              </a:xfrm>
              <a:prstGeom prst="rect">
                <a:avLst/>
              </a:prstGeom>
              <a:blipFill rotWithShape="1">
                <a:blip r:embed="rId3"/>
                <a:stretch>
                  <a:fillRect b="-17333"/>
                </a:stretch>
              </a:blip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 smtClean="0"/>
              <a:t>goal</a:t>
            </a:r>
            <a:r>
              <a:rPr lang="es-ES" dirty="0" smtClean="0"/>
              <a:t>: </a:t>
            </a:r>
            <a:r>
              <a:rPr lang="es-ES" dirty="0"/>
              <a:t>Style </a:t>
            </a:r>
            <a:r>
              <a:rPr lang="es-ES" dirty="0" err="1"/>
              <a:t>Metric</a:t>
            </a:r>
            <a:endParaRPr lang="es-ES" dirty="0"/>
          </a:p>
        </p:txBody>
      </p:sp>
      <p:sp>
        <p:nvSpPr>
          <p:cNvPr id="5" name="4 Corchetes"/>
          <p:cNvSpPr/>
          <p:nvPr/>
        </p:nvSpPr>
        <p:spPr>
          <a:xfrm>
            <a:off x="2649066" y="1537716"/>
            <a:ext cx="3003054" cy="1394074"/>
          </a:xfrm>
          <a:prstGeom prst="bracketPair">
            <a:avLst/>
          </a:prstGeom>
          <a:ln w="19050"/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effectLst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39552" y="3377773"/>
            <a:ext cx="597573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 smtClean="0"/>
              <a:t>Challenges</a:t>
            </a:r>
            <a:r>
              <a:rPr lang="es-ES" sz="2400" b="1" dirty="0" smtClean="0"/>
              <a:t>: </a:t>
            </a:r>
          </a:p>
          <a:p>
            <a:endParaRPr lang="es-ES" sz="1000" b="1" dirty="0" smtClean="0"/>
          </a:p>
          <a:p>
            <a:pPr lvl="1"/>
            <a:r>
              <a:rPr lang="es-ES" sz="2400" b="1" dirty="0" err="1" smtClean="0">
                <a:solidFill>
                  <a:srgbClr val="C00000"/>
                </a:solidFill>
              </a:rPr>
              <a:t>How</a:t>
            </a:r>
            <a:r>
              <a:rPr lang="es-ES" sz="2400" b="1" dirty="0" smtClean="0">
                <a:solidFill>
                  <a:srgbClr val="C00000"/>
                </a:solidFill>
              </a:rPr>
              <a:t> to capture </a:t>
            </a:r>
            <a:r>
              <a:rPr lang="es-ES" sz="2400" b="1" dirty="0" err="1" smtClean="0">
                <a:solidFill>
                  <a:srgbClr val="C00000"/>
                </a:solidFill>
              </a:rPr>
              <a:t>illustration</a:t>
            </a:r>
            <a:r>
              <a:rPr lang="es-ES" sz="2400" b="1" dirty="0" smtClean="0">
                <a:solidFill>
                  <a:srgbClr val="C00000"/>
                </a:solidFill>
              </a:rPr>
              <a:t> </a:t>
            </a:r>
            <a:r>
              <a:rPr lang="es-ES" sz="2400" b="1" dirty="0" err="1" smtClean="0">
                <a:solidFill>
                  <a:srgbClr val="C00000"/>
                </a:solidFill>
              </a:rPr>
              <a:t>style</a:t>
            </a:r>
            <a:r>
              <a:rPr lang="es-ES" sz="2400" b="1" dirty="0" smtClean="0">
                <a:solidFill>
                  <a:srgbClr val="C00000"/>
                </a:solidFill>
              </a:rPr>
              <a:t>?</a:t>
            </a:r>
            <a:endParaRPr lang="es-ES" sz="2400" b="1" dirty="0">
              <a:solidFill>
                <a:srgbClr val="C00000"/>
              </a:solidFill>
            </a:endParaRPr>
          </a:p>
          <a:p>
            <a:pPr lvl="1"/>
            <a:r>
              <a:rPr lang="es-ES" sz="2400" dirty="0" err="1" smtClean="0"/>
              <a:t>Which</a:t>
            </a:r>
            <a:r>
              <a:rPr lang="es-ES" sz="2400" dirty="0" smtClean="0"/>
              <a:t> </a:t>
            </a:r>
            <a:r>
              <a:rPr lang="es-ES" sz="2400" dirty="0" err="1"/>
              <a:t>characteristics</a:t>
            </a:r>
            <a:r>
              <a:rPr lang="es-ES" sz="2400" dirty="0"/>
              <a:t> are more </a:t>
            </a:r>
            <a:r>
              <a:rPr lang="es-ES" sz="2400" dirty="0" err="1"/>
              <a:t>important</a:t>
            </a:r>
            <a:r>
              <a:rPr lang="es-ES" sz="2400" dirty="0"/>
              <a:t>?</a:t>
            </a:r>
          </a:p>
        </p:txBody>
      </p:sp>
      <p:pic>
        <p:nvPicPr>
          <p:cNvPr id="10" name="Picture 4" descr="http://www.elenagarces.ctlprojects.com/allDataset/Clip%20Art/Animals/Cartoons%20%28Ca%20-%20Ca%29/Cat-with-B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915" y="1666653"/>
            <a:ext cx="1141276" cy="10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elenagarces.ctlprojects.com/allDataset/Clip%20Art/Animals/Cartoons%20%28E%20-%20Fi%29/Fish-08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304" y="1812149"/>
            <a:ext cx="1144800" cy="72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30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 Conector angular"/>
          <p:cNvCxnSpPr>
            <a:endCxn id="19" idx="0"/>
          </p:cNvCxnSpPr>
          <p:nvPr/>
        </p:nvCxnSpPr>
        <p:spPr>
          <a:xfrm rot="16200000" flipH="1">
            <a:off x="5452456" y="1075943"/>
            <a:ext cx="248878" cy="1446592"/>
          </a:xfrm>
          <a:prstGeom prst="bentConnector3">
            <a:avLst>
              <a:gd name="adj1" fmla="val -91852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23 Conector angular"/>
          <p:cNvCxnSpPr>
            <a:endCxn id="28" idx="0"/>
          </p:cNvCxnSpPr>
          <p:nvPr/>
        </p:nvCxnSpPr>
        <p:spPr>
          <a:xfrm rot="5400000" flipH="1" flipV="1">
            <a:off x="4932662" y="11680"/>
            <a:ext cx="220829" cy="3090293"/>
          </a:xfrm>
          <a:prstGeom prst="bentConnector3">
            <a:avLst>
              <a:gd name="adj1" fmla="val 203519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 smtClean="0"/>
              <a:t>goal</a:t>
            </a:r>
            <a:r>
              <a:rPr lang="es-ES" dirty="0" smtClean="0"/>
              <a:t>: </a:t>
            </a:r>
            <a:r>
              <a:rPr lang="es-ES" dirty="0"/>
              <a:t>Style </a:t>
            </a:r>
            <a:r>
              <a:rPr lang="es-ES" dirty="0" err="1"/>
              <a:t>Metric</a:t>
            </a:r>
            <a:endParaRPr lang="es-ES" dirty="0"/>
          </a:p>
        </p:txBody>
      </p:sp>
      <p:pic>
        <p:nvPicPr>
          <p:cNvPr id="22" name="Picture 2" descr="http://www.elenagarces.ctlprojects.com/allDataset/Clip%20Art/Animals/Cartoons%20(Ca%20-%20Ca)/Cat-with-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9886" y="1947305"/>
            <a:ext cx="396087" cy="37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37 Rectángulo"/>
          <p:cNvSpPr/>
          <p:nvPr/>
        </p:nvSpPr>
        <p:spPr>
          <a:xfrm>
            <a:off x="5563785" y="3435846"/>
            <a:ext cx="16005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b="1" dirty="0" err="1" smtClean="0">
                <a:latin typeface="Cambria" panose="02040503050406030204" pitchFamily="18" charset="0"/>
              </a:rPr>
              <a:t>feature-based</a:t>
            </a:r>
            <a:endParaRPr lang="es-ES" sz="1600" b="1" dirty="0">
              <a:latin typeface="Cambria" panose="02040503050406030204" pitchFamily="18" charset="0"/>
            </a:endParaRPr>
          </a:p>
          <a:p>
            <a:pPr algn="ctr"/>
            <a:r>
              <a:rPr lang="es-ES" sz="1600" b="1" dirty="0" err="1" smtClean="0">
                <a:latin typeface="Cambria" panose="02040503050406030204" pitchFamily="18" charset="0"/>
              </a:rPr>
              <a:t>representation</a:t>
            </a:r>
            <a:endParaRPr lang="es-ES" sz="1600" b="1" dirty="0">
              <a:latin typeface="Cambria" panose="02040503050406030204" pitchFamily="18" charset="0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5315" y="2011802"/>
            <a:ext cx="414484" cy="38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184405"/>
              </p:ext>
            </p:extLst>
          </p:nvPr>
        </p:nvGraphicFramePr>
        <p:xfrm>
          <a:off x="6372200" y="1446411"/>
          <a:ext cx="432047" cy="148537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32047"/>
              </a:tblGrid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18155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" name="4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029576"/>
              </p:ext>
            </p:extLst>
          </p:nvPr>
        </p:nvGraphicFramePr>
        <p:xfrm>
          <a:off x="6372200" y="1446411"/>
          <a:ext cx="432047" cy="14853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7"/>
              </a:tblGrid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</a:tr>
              <a:tr h="518155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186150"/>
              </p:ext>
            </p:extLst>
          </p:nvPr>
        </p:nvGraphicFramePr>
        <p:xfrm>
          <a:off x="6084168" y="1923678"/>
          <a:ext cx="432047" cy="14853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7"/>
              </a:tblGrid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18155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4" name="4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023505"/>
              </p:ext>
            </p:extLst>
          </p:nvPr>
        </p:nvGraphicFramePr>
        <p:xfrm>
          <a:off x="6084168" y="1923678"/>
          <a:ext cx="432047" cy="14853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7"/>
              </a:tblGrid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</a:tr>
              <a:tr h="518155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4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809574"/>
              </p:ext>
            </p:extLst>
          </p:nvPr>
        </p:nvGraphicFramePr>
        <p:xfrm>
          <a:off x="6084168" y="1923678"/>
          <a:ext cx="432047" cy="14853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7"/>
              </a:tblGrid>
              <a:tr h="241806"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 smtClean="0"/>
                        <a:t>0.3</a:t>
                      </a:r>
                      <a:endParaRPr lang="es-ES" sz="9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 smtClean="0"/>
                        <a:t>0.5</a:t>
                      </a:r>
                      <a:endParaRPr lang="es-ES" sz="9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8155"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 smtClean="0"/>
                        <a:t>.</a:t>
                      </a:r>
                    </a:p>
                    <a:p>
                      <a:pPr algn="ctr"/>
                      <a:r>
                        <a:rPr lang="es-ES" sz="900" b="1" dirty="0" smtClean="0"/>
                        <a:t>.</a:t>
                      </a:r>
                    </a:p>
                    <a:p>
                      <a:pPr algn="ctr"/>
                      <a:r>
                        <a:rPr lang="es-ES" sz="900" b="1" dirty="0" smtClean="0"/>
                        <a:t>.</a:t>
                      </a:r>
                      <a:endParaRPr lang="es-ES" sz="9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 smtClean="0"/>
                        <a:t>1</a:t>
                      </a:r>
                      <a:endParaRPr lang="es-ES" sz="9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 smtClean="0"/>
                        <a:t>0.1</a:t>
                      </a:r>
                      <a:endParaRPr lang="es-ES" sz="9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2" name="4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487781"/>
              </p:ext>
            </p:extLst>
          </p:nvPr>
        </p:nvGraphicFramePr>
        <p:xfrm>
          <a:off x="6372200" y="1446411"/>
          <a:ext cx="432047" cy="14853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7"/>
              </a:tblGrid>
              <a:tr h="241806"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 smtClean="0"/>
                        <a:t>0.8</a:t>
                      </a:r>
                      <a:endParaRPr lang="es-ES" sz="9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 smtClean="0"/>
                        <a:t>0.5</a:t>
                      </a:r>
                      <a:endParaRPr lang="es-ES" sz="9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8155"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 smtClean="0"/>
                        <a:t>.</a:t>
                      </a:r>
                    </a:p>
                    <a:p>
                      <a:pPr algn="ctr"/>
                      <a:r>
                        <a:rPr lang="es-ES" sz="900" b="1" dirty="0" smtClean="0"/>
                        <a:t>.</a:t>
                      </a:r>
                    </a:p>
                    <a:p>
                      <a:pPr algn="ctr"/>
                      <a:r>
                        <a:rPr lang="es-ES" sz="900" b="1" dirty="0" smtClean="0"/>
                        <a:t>.</a:t>
                      </a:r>
                      <a:endParaRPr lang="es-ES" sz="9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 smtClean="0"/>
                        <a:t>1</a:t>
                      </a:r>
                      <a:endParaRPr lang="es-ES" sz="9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 smtClean="0"/>
                        <a:t>0.2</a:t>
                      </a:r>
                      <a:endParaRPr lang="es-ES" sz="9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6" name="5 Grupo"/>
          <p:cNvGrpSpPr/>
          <p:nvPr/>
        </p:nvGrpSpPr>
        <p:grpSpPr>
          <a:xfrm>
            <a:off x="1115616" y="1537716"/>
            <a:ext cx="4536504" cy="1394074"/>
            <a:chOff x="1115616" y="1537716"/>
            <a:chExt cx="4536504" cy="13940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3 CuadroTexto"/>
                <p:cNvSpPr txBox="1"/>
                <p:nvPr/>
              </p:nvSpPr>
              <p:spPr>
                <a:xfrm>
                  <a:off x="1115616" y="1849111"/>
                  <a:ext cx="3318537" cy="70788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s-ES" sz="4000" b="1" i="1" smtClean="0">
                          <a:latin typeface="Cambria Math"/>
                        </a:rPr>
                        <m:t>𝒅</m:t>
                      </m:r>
                      <m:r>
                        <a:rPr lang="es-ES" sz="4000" b="1" i="1" baseline="-25000">
                          <a:latin typeface="Cambria Math"/>
                        </a:rPr>
                        <m:t>𝒔𝒕𝒚𝒍𝒆</m:t>
                      </m:r>
                    </m:oMath>
                  </a14:m>
                  <a:r>
                    <a:rPr lang="es-ES" sz="4000" b="1" dirty="0" smtClean="0"/>
                    <a:t>	         ,</a:t>
                  </a:r>
                  <a:endParaRPr lang="es-ES" sz="4000" b="1" dirty="0"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" name="3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616" y="1849111"/>
                  <a:ext cx="3318537" cy="707886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t="-14655" r="-2206" b="-3706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4 Corchetes"/>
            <p:cNvSpPr/>
            <p:nvPr/>
          </p:nvSpPr>
          <p:spPr>
            <a:xfrm>
              <a:off x="2649066" y="1537716"/>
              <a:ext cx="3003054" cy="1394074"/>
            </a:xfrm>
            <a:prstGeom prst="bracketPair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1" name="20 CuadroTexto"/>
          <p:cNvSpPr txBox="1"/>
          <p:nvPr/>
        </p:nvSpPr>
        <p:spPr>
          <a:xfrm>
            <a:off x="539552" y="3377773"/>
            <a:ext cx="597573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 smtClean="0"/>
              <a:t>Challenges</a:t>
            </a:r>
            <a:r>
              <a:rPr lang="es-ES" sz="2400" b="1" dirty="0" smtClean="0"/>
              <a:t>: </a:t>
            </a:r>
          </a:p>
          <a:p>
            <a:endParaRPr lang="es-ES" sz="1000" b="1" dirty="0" smtClean="0"/>
          </a:p>
          <a:p>
            <a:pPr lvl="1"/>
            <a:r>
              <a:rPr lang="es-ES" sz="2400" b="1" dirty="0" err="1" smtClean="0">
                <a:solidFill>
                  <a:srgbClr val="C00000"/>
                </a:solidFill>
              </a:rPr>
              <a:t>How</a:t>
            </a:r>
            <a:r>
              <a:rPr lang="es-ES" sz="2400" b="1" dirty="0" smtClean="0">
                <a:solidFill>
                  <a:srgbClr val="C00000"/>
                </a:solidFill>
              </a:rPr>
              <a:t> to capture </a:t>
            </a:r>
            <a:r>
              <a:rPr lang="es-ES" sz="2400" b="1" dirty="0" err="1" smtClean="0">
                <a:solidFill>
                  <a:srgbClr val="C00000"/>
                </a:solidFill>
              </a:rPr>
              <a:t>illustration</a:t>
            </a:r>
            <a:r>
              <a:rPr lang="es-ES" sz="2400" b="1" dirty="0" smtClean="0">
                <a:solidFill>
                  <a:srgbClr val="C00000"/>
                </a:solidFill>
              </a:rPr>
              <a:t> </a:t>
            </a:r>
            <a:r>
              <a:rPr lang="es-ES" sz="2400" b="1" dirty="0" err="1" smtClean="0">
                <a:solidFill>
                  <a:srgbClr val="C00000"/>
                </a:solidFill>
              </a:rPr>
              <a:t>style</a:t>
            </a:r>
            <a:r>
              <a:rPr lang="es-ES" sz="2400" b="1" dirty="0" smtClean="0">
                <a:solidFill>
                  <a:srgbClr val="C00000"/>
                </a:solidFill>
              </a:rPr>
              <a:t>?</a:t>
            </a:r>
            <a:endParaRPr lang="es-ES" sz="2400" b="1" dirty="0">
              <a:solidFill>
                <a:srgbClr val="C00000"/>
              </a:solidFill>
            </a:endParaRPr>
          </a:p>
          <a:p>
            <a:pPr lvl="1"/>
            <a:r>
              <a:rPr lang="es-ES" sz="2400" dirty="0" err="1" smtClean="0"/>
              <a:t>Which</a:t>
            </a:r>
            <a:r>
              <a:rPr lang="es-ES" sz="2400" dirty="0" smtClean="0"/>
              <a:t> </a:t>
            </a:r>
            <a:r>
              <a:rPr lang="es-ES" sz="2400" dirty="0" err="1"/>
              <a:t>characteristics</a:t>
            </a:r>
            <a:r>
              <a:rPr lang="es-ES" sz="2400" dirty="0"/>
              <a:t> are more </a:t>
            </a:r>
            <a:r>
              <a:rPr lang="es-ES" sz="2400" dirty="0" err="1"/>
              <a:t>important</a:t>
            </a:r>
            <a:r>
              <a:rPr lang="es-ES" sz="2400" dirty="0"/>
              <a:t>?</a:t>
            </a:r>
          </a:p>
        </p:txBody>
      </p:sp>
      <p:pic>
        <p:nvPicPr>
          <p:cNvPr id="25" name="Picture 4" descr="http://www.elenagarces.ctlprojects.com/allDataset/Clip%20Art/Animals/Cartoons%20%28Ca%20-%20Ca%29/Cat-with-Bal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915" y="1666653"/>
            <a:ext cx="1141276" cy="10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www.elenagarces.ctlprojects.com/allDataset/Clip%20Art/Animals/Cartoons%20%28E%20-%20Fi%29/Fish-08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304" y="1812149"/>
            <a:ext cx="1144800" cy="72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71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2.9673E-6 L -8.33333E-6 -0.17551 L 0.33836 -0.17551 L 0.33836 -0.07434 " pathEditMode="relative" ptsTypes="AA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67798E-6 L 3.61111E-6 -0.1425 L 0.15573 -0.1425 L 0.15573 0.02067 " pathEditMode="relative" ptsTypes="AAAA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lena\Downloads\rhodo-main_role-barplo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3" r="5367" b="4321"/>
          <a:stretch/>
        </p:blipFill>
        <p:spPr bwMode="auto">
          <a:xfrm rot="5400000">
            <a:off x="7280594" y="2023396"/>
            <a:ext cx="1632797" cy="114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angular"/>
          <p:cNvCxnSpPr>
            <a:endCxn id="19" idx="0"/>
          </p:cNvCxnSpPr>
          <p:nvPr/>
        </p:nvCxnSpPr>
        <p:spPr>
          <a:xfrm rot="16200000" flipH="1">
            <a:off x="5452456" y="1075943"/>
            <a:ext cx="248878" cy="1446592"/>
          </a:xfrm>
          <a:prstGeom prst="bentConnector3">
            <a:avLst>
              <a:gd name="adj1" fmla="val -91852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23 Conector angular"/>
          <p:cNvCxnSpPr>
            <a:endCxn id="28" idx="0"/>
          </p:cNvCxnSpPr>
          <p:nvPr/>
        </p:nvCxnSpPr>
        <p:spPr>
          <a:xfrm rot="5400000" flipH="1" flipV="1">
            <a:off x="4932662" y="11680"/>
            <a:ext cx="220829" cy="3090293"/>
          </a:xfrm>
          <a:prstGeom prst="bentConnector3">
            <a:avLst>
              <a:gd name="adj1" fmla="val 203519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 smtClean="0"/>
              <a:t>goal</a:t>
            </a:r>
            <a:r>
              <a:rPr lang="es-ES" dirty="0" smtClean="0"/>
              <a:t>: </a:t>
            </a:r>
            <a:r>
              <a:rPr lang="es-ES" dirty="0"/>
              <a:t>Style </a:t>
            </a:r>
            <a:r>
              <a:rPr lang="es-ES" dirty="0" err="1"/>
              <a:t>Metric</a:t>
            </a:r>
            <a:endParaRPr lang="es-ES" dirty="0"/>
          </a:p>
        </p:txBody>
      </p:sp>
      <p:pic>
        <p:nvPicPr>
          <p:cNvPr id="22" name="Picture 2" descr="http://www.elenagarces.ctlprojects.com/allDataset/Clip%20Art/Animals/Cartoons%20(Ca%20-%20Ca)/Cat-with-B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9886" y="1947305"/>
            <a:ext cx="396087" cy="37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22 CuadroTexto"/>
              <p:cNvSpPr txBox="1"/>
              <p:nvPr/>
            </p:nvSpPr>
            <p:spPr>
              <a:xfrm>
                <a:off x="9972600" y="1446412"/>
                <a:ext cx="2418360" cy="155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0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0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s-ES" sz="2000" i="1" smtClean="0">
                                        <a:latin typeface="Cambria Math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lang="es-ES" sz="200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2000" b="0" i="1" smtClean="0">
                                            <a:latin typeface="Cambria Math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s-ES" sz="2000" b="0" i="1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/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s-ES" sz="2000" i="1" smtClean="0">
                                        <a:latin typeface="Cambria Math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s-ES" sz="2000" i="1" smtClean="0">
                                        <a:latin typeface="Cambria Math"/>
                                      </a:rPr>
                                      <m:t>⋯</m:t>
                                    </m:r>
                                  </m:e>
                                  <m:e/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s-ES" sz="2000" b="0" i="1" smtClean="0">
                                        <a:latin typeface="Cambria Math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s-ES" sz="20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/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s-ES" sz="2000" i="1" smtClean="0">
                                        <a:latin typeface="Cambria Math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s-ES" sz="2000" i="1" smtClean="0">
                                        <a:latin typeface="Cambria Math"/>
                                      </a:rPr>
                                      <m:t>⋮</m:t>
                                    </m:r>
                                  </m:e>
                                  <m:e/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s-ES" sz="2000" i="1" smtClean="0">
                                        <a:latin typeface="Cambria Math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s-ES" sz="2000" i="1" smtClean="0">
                                        <a:latin typeface="Cambria Math"/>
                                      </a:rPr>
                                      <m:t>⋱</m:t>
                                    </m:r>
                                  </m:e>
                                  <m:e/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s-ES" sz="2000" i="1" smtClean="0">
                                        <a:latin typeface="Cambria Math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s-ES" sz="2000" i="1" smtClean="0">
                                        <a:latin typeface="Cambria Math"/>
                                      </a:rPr>
                                      <m:t>⋮</m:t>
                                    </m:r>
                                  </m:e>
                                  <m:e/>
                                </m:eqArr>
                              </m:e>
                            </m:mr>
                            <m:mr>
                              <m:e>
                                <m:r>
                                  <a:rPr lang="es-ES" sz="20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sz="2000" i="1" smtClean="0">
                                    <a:latin typeface="Cambria Math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s-ES" sz="20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000" b="0" i="1" smtClean="0">
                                        <a:latin typeface="Cambria Math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s-ES" sz="2000" b="0" i="1" smtClean="0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000" dirty="0"/>
              </a:p>
            </p:txBody>
          </p:sp>
        </mc:Choice>
        <mc:Fallback xmlns="">
          <p:sp>
            <p:nvSpPr>
              <p:cNvPr id="23" name="2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2600" y="1446412"/>
                <a:ext cx="2418360" cy="155343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38 Rectángulo"/>
          <p:cNvSpPr/>
          <p:nvPr/>
        </p:nvSpPr>
        <p:spPr>
          <a:xfrm>
            <a:off x="7449894" y="3467495"/>
            <a:ext cx="12411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 err="1" smtClean="0">
                <a:latin typeface="Cambria" panose="02040503050406030204" pitchFamily="18" charset="0"/>
              </a:rPr>
              <a:t>weight</a:t>
            </a:r>
            <a:r>
              <a:rPr lang="es-ES" sz="1600" b="1" dirty="0" smtClean="0">
                <a:latin typeface="Cambria" panose="02040503050406030204" pitchFamily="18" charset="0"/>
              </a:rPr>
              <a:t> </a:t>
            </a:r>
            <a:r>
              <a:rPr lang="es-ES" sz="1600" b="1" dirty="0" err="1" smtClean="0">
                <a:latin typeface="Cambria" panose="02040503050406030204" pitchFamily="18" charset="0"/>
              </a:rPr>
              <a:t>the</a:t>
            </a:r>
            <a:r>
              <a:rPr lang="es-ES" sz="1600" b="1" dirty="0" smtClean="0">
                <a:latin typeface="Cambria" panose="02040503050406030204" pitchFamily="18" charset="0"/>
              </a:rPr>
              <a:t> </a:t>
            </a:r>
            <a:r>
              <a:rPr lang="es-ES" sz="1600" b="1" dirty="0" err="1" smtClean="0">
                <a:latin typeface="Cambria" panose="02040503050406030204" pitchFamily="18" charset="0"/>
              </a:rPr>
              <a:t>features</a:t>
            </a:r>
            <a:endParaRPr lang="es-ES" sz="1600" b="1" dirty="0">
              <a:latin typeface="Cambria" panose="02040503050406030204" pitchFamily="18" charset="0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5315" y="2011802"/>
            <a:ext cx="414484" cy="38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318763"/>
              </p:ext>
            </p:extLst>
          </p:nvPr>
        </p:nvGraphicFramePr>
        <p:xfrm>
          <a:off x="6372200" y="1446411"/>
          <a:ext cx="432047" cy="148537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32047"/>
              </a:tblGrid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18155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" name="4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222640"/>
              </p:ext>
            </p:extLst>
          </p:nvPr>
        </p:nvGraphicFramePr>
        <p:xfrm>
          <a:off x="6372200" y="1446411"/>
          <a:ext cx="432047" cy="14853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7"/>
              </a:tblGrid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</a:tr>
              <a:tr h="518155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662951"/>
              </p:ext>
            </p:extLst>
          </p:nvPr>
        </p:nvGraphicFramePr>
        <p:xfrm>
          <a:off x="6084168" y="1923678"/>
          <a:ext cx="432047" cy="14853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7"/>
              </a:tblGrid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18155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4" name="4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534909"/>
              </p:ext>
            </p:extLst>
          </p:nvPr>
        </p:nvGraphicFramePr>
        <p:xfrm>
          <a:off x="6084168" y="1923678"/>
          <a:ext cx="432047" cy="14853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7"/>
              </a:tblGrid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</a:tr>
              <a:tr h="518155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endParaRPr lang="es-ES" sz="900" b="1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4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523501"/>
              </p:ext>
            </p:extLst>
          </p:nvPr>
        </p:nvGraphicFramePr>
        <p:xfrm>
          <a:off x="6084168" y="1923678"/>
          <a:ext cx="432047" cy="14853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7"/>
              </a:tblGrid>
              <a:tr h="241806"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 smtClean="0"/>
                        <a:t>0.3</a:t>
                      </a:r>
                      <a:endParaRPr lang="es-ES" sz="9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 smtClean="0"/>
                        <a:t>0.5</a:t>
                      </a:r>
                      <a:endParaRPr lang="es-ES" sz="9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8155"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 smtClean="0"/>
                        <a:t>.</a:t>
                      </a:r>
                    </a:p>
                    <a:p>
                      <a:pPr algn="ctr"/>
                      <a:r>
                        <a:rPr lang="es-ES" sz="900" b="1" dirty="0" smtClean="0"/>
                        <a:t>.</a:t>
                      </a:r>
                    </a:p>
                    <a:p>
                      <a:pPr algn="ctr"/>
                      <a:r>
                        <a:rPr lang="es-ES" sz="900" b="1" dirty="0" smtClean="0"/>
                        <a:t>.</a:t>
                      </a:r>
                      <a:endParaRPr lang="es-ES" sz="9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 smtClean="0"/>
                        <a:t>1</a:t>
                      </a:r>
                      <a:endParaRPr lang="es-ES" sz="9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 smtClean="0"/>
                        <a:t>0.1</a:t>
                      </a:r>
                      <a:endParaRPr lang="es-ES" sz="9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2" name="4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667295"/>
              </p:ext>
            </p:extLst>
          </p:nvPr>
        </p:nvGraphicFramePr>
        <p:xfrm>
          <a:off x="6372200" y="1446411"/>
          <a:ext cx="432047" cy="14853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7"/>
              </a:tblGrid>
              <a:tr h="241806"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 smtClean="0"/>
                        <a:t>0.8</a:t>
                      </a:r>
                      <a:endParaRPr lang="es-ES" sz="9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 smtClean="0"/>
                        <a:t>0.5</a:t>
                      </a:r>
                      <a:endParaRPr lang="es-ES" sz="9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8155"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 smtClean="0"/>
                        <a:t>.</a:t>
                      </a:r>
                    </a:p>
                    <a:p>
                      <a:pPr algn="ctr"/>
                      <a:r>
                        <a:rPr lang="es-ES" sz="900" b="1" dirty="0" smtClean="0"/>
                        <a:t>.</a:t>
                      </a:r>
                    </a:p>
                    <a:p>
                      <a:pPr algn="ctr"/>
                      <a:r>
                        <a:rPr lang="es-ES" sz="900" b="1" dirty="0" smtClean="0"/>
                        <a:t>.</a:t>
                      </a:r>
                      <a:endParaRPr lang="es-ES" sz="9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 smtClean="0"/>
                        <a:t>1</a:t>
                      </a:r>
                      <a:endParaRPr lang="es-ES" sz="9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806">
                <a:tc>
                  <a:txBody>
                    <a:bodyPr/>
                    <a:lstStyle/>
                    <a:p>
                      <a:pPr algn="ctr"/>
                      <a:r>
                        <a:rPr lang="es-ES" sz="900" b="1" dirty="0" smtClean="0"/>
                        <a:t>0.2</a:t>
                      </a:r>
                      <a:endParaRPr lang="es-ES" sz="9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6" name="5 Grupo"/>
          <p:cNvGrpSpPr/>
          <p:nvPr/>
        </p:nvGrpSpPr>
        <p:grpSpPr>
          <a:xfrm>
            <a:off x="1115616" y="1537716"/>
            <a:ext cx="4536504" cy="1394074"/>
            <a:chOff x="1115616" y="1537716"/>
            <a:chExt cx="4536504" cy="13940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3 CuadroTexto"/>
                <p:cNvSpPr txBox="1"/>
                <p:nvPr/>
              </p:nvSpPr>
              <p:spPr>
                <a:xfrm>
                  <a:off x="1115616" y="1849111"/>
                  <a:ext cx="3318537" cy="70788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s-ES" sz="4000" b="1" i="1" smtClean="0">
                          <a:latin typeface="Cambria Math"/>
                        </a:rPr>
                        <m:t>𝒅</m:t>
                      </m:r>
                      <m:r>
                        <a:rPr lang="es-ES" sz="4000" b="1" i="1" baseline="-25000">
                          <a:latin typeface="Cambria Math"/>
                        </a:rPr>
                        <m:t>𝒔𝒕𝒚𝒍𝒆</m:t>
                      </m:r>
                    </m:oMath>
                  </a14:m>
                  <a:r>
                    <a:rPr lang="es-ES" sz="4000" b="1" dirty="0" smtClean="0"/>
                    <a:t>	         ,</a:t>
                  </a:r>
                  <a:endParaRPr lang="es-ES" sz="4000" b="1" dirty="0"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" name="3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616" y="1849111"/>
                  <a:ext cx="3318537" cy="707886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t="-14655" r="-2206" b="-3706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4 Corchetes"/>
            <p:cNvSpPr/>
            <p:nvPr/>
          </p:nvSpPr>
          <p:spPr>
            <a:xfrm>
              <a:off x="2649066" y="1537716"/>
              <a:ext cx="3003054" cy="1394074"/>
            </a:xfrm>
            <a:prstGeom prst="bracketPair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6 Flecha abajo"/>
          <p:cNvSpPr/>
          <p:nvPr/>
        </p:nvSpPr>
        <p:spPr>
          <a:xfrm>
            <a:off x="7958835" y="1635646"/>
            <a:ext cx="285574" cy="31886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1" name="Picture 2" descr="http://upload.wikimedia.org/wikipedia/commons/b/b8/Group_people_ico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574" y="963903"/>
            <a:ext cx="864096" cy="57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5563785" y="3435846"/>
            <a:ext cx="16005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b="1" dirty="0" err="1" smtClean="0">
                <a:latin typeface="Cambria" panose="02040503050406030204" pitchFamily="18" charset="0"/>
              </a:rPr>
              <a:t>feature-based</a:t>
            </a:r>
            <a:endParaRPr lang="es-ES" sz="1600" b="1" dirty="0">
              <a:latin typeface="Cambria" panose="02040503050406030204" pitchFamily="18" charset="0"/>
            </a:endParaRPr>
          </a:p>
          <a:p>
            <a:pPr algn="ctr"/>
            <a:r>
              <a:rPr lang="es-ES" sz="1600" b="1" dirty="0" err="1" smtClean="0">
                <a:latin typeface="Cambria" panose="02040503050406030204" pitchFamily="18" charset="0"/>
              </a:rPr>
              <a:t>representation</a:t>
            </a:r>
            <a:endParaRPr lang="es-ES" sz="1600" b="1" dirty="0">
              <a:latin typeface="Cambria" panose="02040503050406030204" pitchFamily="18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539552" y="3377773"/>
            <a:ext cx="608416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 smtClean="0"/>
              <a:t>Challenges</a:t>
            </a:r>
            <a:r>
              <a:rPr lang="es-ES" sz="2400" b="1" dirty="0" smtClean="0"/>
              <a:t>: </a:t>
            </a:r>
          </a:p>
          <a:p>
            <a:endParaRPr lang="es-ES" sz="1000" b="1" dirty="0" smtClean="0"/>
          </a:p>
          <a:p>
            <a:pPr lvl="1"/>
            <a:r>
              <a:rPr lang="es-ES" sz="2400" dirty="0" err="1" smtClean="0"/>
              <a:t>How</a:t>
            </a:r>
            <a:r>
              <a:rPr lang="es-ES" sz="2400" dirty="0" smtClean="0"/>
              <a:t> to capture </a:t>
            </a:r>
            <a:r>
              <a:rPr lang="es-ES" sz="2400" dirty="0" err="1" smtClean="0"/>
              <a:t>illustration</a:t>
            </a:r>
            <a:r>
              <a:rPr lang="es-ES" sz="2400" dirty="0" smtClean="0"/>
              <a:t> </a:t>
            </a:r>
            <a:r>
              <a:rPr lang="es-ES" sz="2400" dirty="0" err="1" smtClean="0"/>
              <a:t>style</a:t>
            </a:r>
            <a:r>
              <a:rPr lang="es-ES" sz="2400" dirty="0" smtClean="0"/>
              <a:t>?</a:t>
            </a:r>
            <a:endParaRPr lang="es-ES" sz="2400" dirty="0"/>
          </a:p>
          <a:p>
            <a:pPr lvl="1"/>
            <a:r>
              <a:rPr lang="es-ES" sz="2400" b="1" dirty="0" err="1" smtClean="0">
                <a:solidFill>
                  <a:srgbClr val="C00000"/>
                </a:solidFill>
              </a:rPr>
              <a:t>Which</a:t>
            </a:r>
            <a:r>
              <a:rPr lang="es-ES" sz="2400" b="1" dirty="0" smtClean="0">
                <a:solidFill>
                  <a:srgbClr val="C00000"/>
                </a:solidFill>
              </a:rPr>
              <a:t> </a:t>
            </a:r>
            <a:r>
              <a:rPr lang="es-ES" sz="2400" b="1" dirty="0" err="1">
                <a:solidFill>
                  <a:srgbClr val="C00000"/>
                </a:solidFill>
              </a:rPr>
              <a:t>characteristics</a:t>
            </a:r>
            <a:r>
              <a:rPr lang="es-ES" sz="2400" b="1" dirty="0">
                <a:solidFill>
                  <a:srgbClr val="C00000"/>
                </a:solidFill>
              </a:rPr>
              <a:t> are more </a:t>
            </a:r>
            <a:r>
              <a:rPr lang="es-ES" sz="2400" b="1" dirty="0" err="1">
                <a:solidFill>
                  <a:srgbClr val="C00000"/>
                </a:solidFill>
              </a:rPr>
              <a:t>important</a:t>
            </a:r>
            <a:r>
              <a:rPr lang="es-ES" sz="24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30" name="Picture 4" descr="http://www.elenagarces.ctlprojects.com/allDataset/Clip%20Art/Animals/Cartoons%20%28Ca%20-%20Ca%29/Cat-with-Ball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915" y="1666653"/>
            <a:ext cx="1141276" cy="10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://www.elenagarces.ctlprojects.com/allDataset/Clip%20Art/Animals/Cartoons%20%28E%20-%20Fi%29/Fish-08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304" y="1812149"/>
            <a:ext cx="1144800" cy="72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67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7 Marcador de contenido"/>
          <p:cNvSpPr txBox="1">
            <a:spLocks/>
          </p:cNvSpPr>
          <p:nvPr/>
        </p:nvSpPr>
        <p:spPr>
          <a:xfrm>
            <a:off x="457199" y="1068826"/>
            <a:ext cx="8151927" cy="49481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 smtClean="0"/>
              <a:t>Stylistic </a:t>
            </a:r>
            <a:r>
              <a:rPr lang="en-US" sz="2000" b="1" u="sng" dirty="0" smtClean="0"/>
              <a:t>Rendering</a:t>
            </a:r>
            <a:r>
              <a:rPr lang="en-US" sz="2000" b="1" dirty="0" smtClean="0"/>
              <a:t> and </a:t>
            </a:r>
            <a:r>
              <a:rPr lang="en-US" sz="2000" b="1" u="sng" dirty="0" smtClean="0"/>
              <a:t>Synthesis</a:t>
            </a:r>
            <a:r>
              <a:rPr lang="en-US" sz="2000" b="1" dirty="0" smtClean="0"/>
              <a:t> of Style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106" y="2090717"/>
            <a:ext cx="1847332" cy="1087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extLst/>
        </p:spPr>
      </p:pic>
      <p:pic>
        <p:nvPicPr>
          <p:cNvPr id="6148" name="Picture 4" descr="teas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172" y="3579862"/>
            <a:ext cx="1641201" cy="1137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ex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2"/>
          <a:stretch/>
        </p:blipFill>
        <p:spPr bwMode="auto">
          <a:xfrm>
            <a:off x="4572000" y="2211427"/>
            <a:ext cx="2612262" cy="984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extLst/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 smtClean="0"/>
              <a:t>Related</a:t>
            </a:r>
            <a:r>
              <a:rPr lang="es-ES" dirty="0" smtClean="0"/>
              <a:t> </a:t>
            </a:r>
            <a:r>
              <a:rPr lang="es-ES" dirty="0" err="1" smtClean="0"/>
              <a:t>Work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1286101" y="3174236"/>
            <a:ext cx="24673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smtClean="0"/>
              <a:t>Faces [</a:t>
            </a:r>
            <a:r>
              <a:rPr lang="en-US" sz="1100" dirty="0" err="1" smtClean="0"/>
              <a:t>Tenenbaum</a:t>
            </a:r>
            <a:r>
              <a:rPr lang="en-US" sz="1100" dirty="0" smtClean="0"/>
              <a:t> </a:t>
            </a:r>
            <a:r>
              <a:rPr lang="en-US" sz="1100" dirty="0"/>
              <a:t>&amp; Freeman 2000]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471248" y="4619332"/>
            <a:ext cx="20970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/>
              <a:t>Hatching </a:t>
            </a:r>
            <a:r>
              <a:rPr lang="en-US" sz="1100" dirty="0" smtClean="0"/>
              <a:t>[</a:t>
            </a:r>
            <a:r>
              <a:rPr lang="en-US" sz="1100" dirty="0" err="1" smtClean="0"/>
              <a:t>Kalogerakis</a:t>
            </a:r>
            <a:r>
              <a:rPr lang="en-US" sz="1100" dirty="0" smtClean="0"/>
              <a:t> </a:t>
            </a:r>
            <a:r>
              <a:rPr lang="en-US" sz="1100" dirty="0"/>
              <a:t>et al. 2012]</a:t>
            </a:r>
          </a:p>
        </p:txBody>
      </p:sp>
      <p:sp>
        <p:nvSpPr>
          <p:cNvPr id="8" name="7 Rectángulo"/>
          <p:cNvSpPr/>
          <p:nvPr/>
        </p:nvSpPr>
        <p:spPr>
          <a:xfrm>
            <a:off x="7020272" y="2284879"/>
            <a:ext cx="15776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Painting</a:t>
            </a:r>
          </a:p>
          <a:p>
            <a:r>
              <a:rPr lang="en-US" sz="1100" dirty="0" smtClean="0"/>
              <a:t>[</a:t>
            </a:r>
            <a:r>
              <a:rPr lang="en-US" sz="1100" dirty="0" err="1"/>
              <a:t>Hertzmann</a:t>
            </a:r>
            <a:r>
              <a:rPr lang="en-US" sz="1100" dirty="0"/>
              <a:t> et al. </a:t>
            </a:r>
            <a:r>
              <a:rPr lang="en-US" sz="1100" dirty="0" smtClean="0"/>
              <a:t>2001]</a:t>
            </a:r>
            <a:endParaRPr lang="en-US" sz="1100" dirty="0"/>
          </a:p>
        </p:txBody>
      </p:sp>
      <p:sp>
        <p:nvSpPr>
          <p:cNvPr id="11" name="10 Rectángulo"/>
          <p:cNvSpPr/>
          <p:nvPr/>
        </p:nvSpPr>
        <p:spPr>
          <a:xfrm>
            <a:off x="3949869" y="4474320"/>
            <a:ext cx="23503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100" dirty="0"/>
              <a:t>Photography [</a:t>
            </a:r>
            <a:r>
              <a:rPr lang="en-US" sz="1100" dirty="0" err="1"/>
              <a:t>Bae</a:t>
            </a:r>
            <a:r>
              <a:rPr lang="en-US" sz="1100" dirty="0"/>
              <a:t> et al. 2006]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6588224" y="4474320"/>
            <a:ext cx="18806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100" dirty="0"/>
              <a:t>Curves [Li et al. 2013]</a:t>
            </a:r>
          </a:p>
        </p:txBody>
      </p:sp>
      <p:pic>
        <p:nvPicPr>
          <p:cNvPr id="6151" name="Picture 7" descr="http://www.computer-graphics.cn/~hh/projects/curve_style/overview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22"/>
          <a:stretch/>
        </p:blipFill>
        <p:spPr bwMode="auto">
          <a:xfrm>
            <a:off x="6444208" y="3500220"/>
            <a:ext cx="2389061" cy="92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4499992" y="1626354"/>
            <a:ext cx="410445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Transfer styles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683568" y="1626354"/>
            <a:ext cx="3672408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Learn generative models</a:t>
            </a:r>
          </a:p>
        </p:txBody>
      </p:sp>
      <p:pic>
        <p:nvPicPr>
          <p:cNvPr id="6155" name="Picture 11" descr="http://people.csail.mit.edu/soonmin/photolook/rock_resul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5846"/>
            <a:ext cx="1557710" cy="103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52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7" grpId="0"/>
      <p:bldP spid="8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contenido"/>
          <p:cNvSpPr>
            <a:spLocks noGrp="1"/>
          </p:cNvSpPr>
          <p:nvPr>
            <p:ph idx="1"/>
          </p:nvPr>
        </p:nvSpPr>
        <p:spPr>
          <a:xfrm>
            <a:off x="457200" y="1059582"/>
            <a:ext cx="8151962" cy="50750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dirty="0" smtClean="0"/>
              <a:t>Style </a:t>
            </a:r>
            <a:r>
              <a:rPr lang="en-US" sz="2000" b="1" dirty="0"/>
              <a:t>similarity </a:t>
            </a:r>
            <a:r>
              <a:rPr lang="en-US" sz="2000" b="1" dirty="0" smtClean="0"/>
              <a:t>functions</a:t>
            </a:r>
            <a:endParaRPr lang="es-ES" sz="900" dirty="0"/>
          </a:p>
        </p:txBody>
      </p:sp>
      <p:sp>
        <p:nvSpPr>
          <p:cNvPr id="4" name="AutoShape 2" descr="data:image/jpeg;base64,/9j/4AAQSkZJRgABAQAAAQABAAD/2wCEAAkGBxQSEhUTExEWFhUXGBkZFBgXGBoZIBsaGx0XGhsgHR0aHSggHBolGx0aITEhJSksLi4wGCAzODMtNygtLi0BCgoKBQUFDgUFDisZExkrKysrKysrKysrKysrKysrKysrKysrKysrKysrKysrKysrKysrKysrKysrKysrKysrK//AABEIAJYBTwMBIgACEQEDEQH/xAAcAAEAAgIDAQAAAAAAAAAAAAAABQYEBwIDCAH/xABTEAACAQMBBAYFCAQKBwYHAAABAgMABBEFBhIhMQcTQVFhcSIycoGRFCMzQlJiobE0Q3OSFiRTY4KDk6KywQgXs8LD0dIVVISj4fAlREVVZJTE/8QAFAEBAAAAAAAAAAAAAAAAAAAAAP/EABQRAQAAAAAAAAAAAAAAAAAAAAD/2gAMAwEAAhEDEQA/AN40pSgUqC1HaMCQwW0LXM68GVCFSM/zsp9FO/dG8+OIU1j/APYt3Pxur1o1P6mz+bHkZmzK3mvV+VBP3V3HEN6SREHe7BR8Sagp9vNNTnqFt7pVb/CTXZbbF2CNvfJI3f7cw65/35SzfjU3DbonBUVR90AflQVuPpE0xjgahB72x+dTOna1bXH0FzDL+zkV/wDCTWcyg8CM1D6jsrZT8ZbOFm7G6tQw8mADD3GgmaVWRs9Pb8bK8fA/UXRaaM+Ac/PRnx3mA+yaz9H1vrWMMsZguVG80TEHK8BvxuOEkeSOIwRkBgpOKCXpSlApSlApSlApSlApSlApSlApSlApSlApSlApWDqOsW9uMz3EUQ/nHVf8Rquy9Jmnb25HO07/AGYIpZT8VXH40FwpVSTbGaT6DSL5u4yLFAD/AGsgP4V3Lqepv6unQR/tbsk+8RwsPxNBZ6VXQdUPMWKe+aT/ACSvnUap/wB4sR/4aY//ANAoLHSq6sOqDnPYn/w8y/j8oNcml1JeUNnJ/Wyxf8J6CwUqvHW7tMdZpkh7zBNDIB/aNGx9y19G2NqpxMz2x/8AyY3hHud1EZ9zGgsFK4Qyq4DKwZTyKkEHyIrnQKUpQKr2ozSXUrW0DtHEmBdTqcNkjPVRHscqQWf6gIA9I5TO2l1M21tJKoBcALGp5NI5CRg+BdlHvrt0XThbwpEDvFRl2PN3Ylnc/eZyzHxNB26fYRwRiKGNUReSqMc+JJ7yTxJPEkkmsmlYupXohiaQgnGMKMZZiQqqM8N5mIUZ7SKDKpUdZWLnEk7lpOe4pIjTwUcN/H23ySckBQd0SNApSlAqN1zS+vQbpCTRnft5MZ6uQAgHxUjKsufSUkdtSVKDD0u/62BJSNzK5dSR6DDg6k8vRYEE+Fae1Tp4CXu7Fbq9orbrPk9Y45F04hVHaFOcjGSueE70ga0bbQ52U4a4nnjjPestxMxI84t4jzrQ+y+yd3qLslrCX3cF2JCqueWWbhk8cDmcHhwoPYNjdpNGksbBkdQyMORUjIPwrvrV3QzPcWnW6TepuSwjroASCGic4bdI4FQ/H+mRwxito0ClKUClKUClKUClKUClQG0W2VlZcJ7hQ/8AJr6b+HoLkgeJwPGtd33Sxd3b9Tplk28frMOscA9pRPQT2mYig3BLIFBZiFA4kk4A8yapmudKenW2QJ+vYdkA3x++SI/71UfQth7zWES5vtRYxMThAd5gQSCNwgRxOGBBAU8uIrY+z+wNhZ4aO3VpB+sl+cbPeC3Bf6IFBVI9t9Wvv0DTBHGeUs5OMd4zuD93frJj2F1G543+sSgHnHa+gPLeAUEeaGtk0oKdpfRjpkJz8lWVjzacmXPmG9H8KtltbJGu7Gioo5BVCj4Cu2lApSlApSlBg3erwxTQwPJiWff6lcE73VrvPyGAAvHJxWdWjrDa8XW1KENmFBJbQnPDgj5YdnpSZwe4r3VvGgV8ZQRgjI7Qa+0oICbZG33i8Aa1kJJL2zdXkntaMfNyH21auttQu7T9JQXEI/XQIRIo75IBneH3oyT9wCrHSg6LK8jmRZInV0YZVlIII8CK76rOq2DWjteWqkqTvXduvKVfrSRr2XAHHh9IBg8d0iw2lykqLJGwZHUMjDkVYZBHgRQV/pC4We/2Rz2sjeylxCzHyCgn3VZaxtSsknikhkGUkRkcfdYEH8DUNsfqLlGtLg/xq2wkmeHWJyjmXvV1GT3MGHZQWKoba5922MmMiKSGVxxPoRSxySEAcSQisQO8CpmvhFB8jcMAykEEAgg5BB5EHtFcqps2mXunkmwVLi25/JJG3Gj7xBIeAT+bbgOwjlWM3SlaxcLyC6s2zjE0LYJ+6yb28PGgvdKpo6UtKxn5cuP2cufhuZrG/wBa9lJwtUubtuW7BA5Pv3wuBQXuoDaDVWL/ACO2b+MyD0mHH5PGeBlbsDY9RT6zY7AxEQk2rX3ARppsB5sxE1ww4eqB83HkZ4nJHCrHoOhQ2cZSFT6R3pHdi7yMebO54s3/ALGBQap/0ho1hsbK3jG7GrkKo7BGm6o9war10UaGtppluoXDyIJpTjBLSANx8Qu6v9Gqp/pH2ZaxglA9SfB8A6N/moHvralooCIByCgDywKDWnSlqfyPVNHuBwy8sUnjGxhU578B2IHeBW0a84f6Qmuia/SBDkWyYYjskkwx+ChPfnur0fQKUpQcZJAoyxAHaScD8a5VBbdaX8q0+6gxkvE+4D9tRvJ/fC1rXo06YUaNbfUCVdBhbjBYOByD4yQ/jyPbg8w3PXF3ABJIAHEk8MVqfaDpoQHq7G3MjE4V5QVBPZuxj038jumoQbL61rBDXchihJyBL6CgcxuwLxJH38HxoLztJ0r2NtlYmNzIOyIjcB8ZD6OPZ3j4VRW2i1rWSVtUaGE8CYsxrj707ekxHHITHP1avWznRTY22GlU3Mg7ZcboPhGPR/e3j41ekUAAAAAcABwwKDVmzfQxCnp3sxmY8THGSiZ5nLeu/Ht9HnxFbL03TYrdBHBEkSDkqKFH4dvjWVXwnHE0Gt9OhuNPvL820bTxdcJprYEbxSdQwlgzw3w6yoYzjeEa4wedt0Da6zvDuw3CmQZDRN6EikcCDG2G4HhyxVV2k24srS/jnE6y/MyQ3CQkOfRZZIiSDu5B61cE/raqm0Gpvrn6Loe8eG5dSHcYd2HUqvDnjfYeFBvGsa9v4oRvSypGve7Ko+LGtRTbI65HboJL2WSNT85FbznrgnbuO6rvsBn0S3ZgZqz7OdHOlOi3Aja6Lj6S4ZmJxwIZOChgQQQVyCCDQSV10k6Yh3ReLIx5LCrzE+XVqRXyPbdpPoNLv5O5jCsKnyMzqfwqy2OnxQruwwxxr3IiqPgorJoKwusai/q6WiftrtB+ESP+ddiTaoecNig/bTOf9iv51Y6UEBual9uyH9CY/wC+Kq/SPtFfafYvJJLa5k+aTq0kV95weK7zkZVctx4cK2PWkukG3OuahcWUMmDY27PEvDEk+9H1gPgFITsww7qCmanszLb2llrECxrGqwEmMsx6xDgSOrABcsoU7rEb3ma3no+1808EVwNNmaOVQwaGWCTAPeGdGyOIIAPI1RehO6S80660q4GDHvjdIwRHLnPA8d5ZN4+BZanOgWZxYzW0nrW1zJH5DgxH75egtY2ytQcTO9seX8ZjeAe55FCH3ManYZVcBlYMp5FSCD5EVyZQRgjIPMGoKfZG33i8Aa1kOTv2zdVkntZB83IfbVqCepVbN7eWn06C6hH62Bd2VR3vDkhx3tEc90dTlhfRzxrLFIsiN6rKcg/+ueGOygyKr+yq9U91a/Vim3oh3RzKJQPISGRQOwKKsFQWield3sg9UNDED3mOPfbHfgybvmpHZQTtQ+vaGJykkchhuYs9TMozjPNXX68TcMqfMEEA1MUoK3abT9Wyw36C2mJ3UfOYZT2dXIeAY/yb4bu3udWSuq6tklRo5EV0YYZXAYEdxB4EVXxss0P6DdSW47ImHXQ+QRzvIPCN1HhQWWvjKDwIyKrg1HUIfpbKOcD69rKFJ/qp90DyEjV9/hnAvCaK6gP85bTY/fRWT+9QTB0yHOeojz37i/8AKslEAGAAB3DhUFDttpzHA1C2B7mmRT8GIOazo9dtW5XUB8pUP+dBI0qOfXbUc7qAecqD/OsObbPT09bULUHu6+Mn4Bs0GL0maMbzTLqFQS25voBzLRkSADz3d331Wf8AWXFb6Hb3ZYNO8XVxoebTRjcckfYBG8T3EDmwqdv+kzTYkZhdCTGcCNXfJ7BvBd0E+JAry9qAEkjsNyJGd2SMNkRhiTujwAwPdQSGyVq99qcCuS7zXAeUntG9vyE/0Qxr2DXnHoj2cv0Y31nbxSZVo4pJ2KIpyA7BV9Njw3cjA4sOPZs2TZvWbn9I1aO3U+slrEfwdirjzzQXfUNShgXfmmjiX7UjBR8Sao2tdL9jCd2HrLl84ARd1c+0+M/0Q1crPoisg2/cSXF0/a00p/NMMR5k1b9J0C1tf0e2ii7yiAE+bYyfeaDWMmt6/qPC3tvkcR+sw3DjxeUbxHiiCqlsbslayX82n3s7xTRNuxpGVCy4H1WZSc4wQuASPeK9G1oXpV2GuLrV3azAMjW6T4LbhYowiO4Tw3hiM8SPWFBJDRrvZyZrmNVvLFiOuO4omiXlkEdg/dPHIXIatv6bfx3ESTRMGjkUMjDtB4+4+B5VpjZvpMu7Ei01u2l3D6ImZDvY5HeGMSrj6y8faJqT0fbey0kXNvHIbiHrets1hIcCOVQzJvcFUJJvcCd7DDnQbdqH1/ae0shm5uEQ4yF5ufJFyx9wrUc+22r6sxjsYWijzgmHmPbnfAU9vo7p86l9nuhkE9bf3BdjxZIieJ+/K3pt7gp4czQcdW6YJJn6nTbNnc+q0il2PZkRRnOPEtw7RXTFsJq2p+lqV2Yozx6okMcfs4yIx2YJJPeK2to+i29om5bwJEvbujBPix5sfEkms+g1tqHRtaWdnJLBE0txCFmR5DvFjCwl3QoG4A4UocLxDVsS0nWREdCCjKGQjtUgEfhXYRVd2EO5btannaSvb8fsKQ0P/kNF+NBY6ikkWK76oDHXxvLw5b0ZjRz5sJE4fcJ5k1K1F3kebu3PaqTn3HqgfxK0EpSovUto7S3+nu4Yz3PIqn4E5NQn+sqwYlYZJbhhzEEE0n4hMfjQW+lVVNrZn+i0i9buMghh/wBpKD8RXaNV1FvV0yJf2t2AfhHE4/GgzNsNbFlZy3GN5lXESgEl5GIWNQBxOXI5eNaE2P8AlGka+kd4fSmJSV+JDifirA9o63dyezdburY9/NfX2oR25htQLErcSqJpHQyuGEIZupDB1G9IAFxy4109J2xt7qMAdo7YSwZdDE8hdhjJQbyAHJAIz2jxNBH69bLpe0ltcqQkN8GWXsG+eD+Q3+qcnvJq1dEdiVtp7lgR8suZbhARgiNz6HxA3vJhWvNXvJ9aTR1eKGQu8hwJHUuId0TCX0Pmg27zUtzHCttJql5GoDaXkAAAW9xEwAHd1vVcMUFipVe/hbGuOvt7qD24HZR5vDvoPe1SemaxBcjME8coHPq3VseeDwPnQZ1VzVtMeB2u7NcueNzAOAuFHMgcluAOTfWxut2FbHSgwYbsXFuslvKAJEDRuV3sA9u6SOI7jyPPurs0ywSCNY0zgZJJ4lmYlmZj2szEsT2kmvlhYLDvhOCu5fd7FZuL47gzZbHezHtrLoFKgbqU3F58m49VDGksw+28hYRoT9kBGZl7cx9mQZ6gUpSgUpSg6prdH9ZFbzAP51hvoVqedrAfOJP+VSNKCOXQbUcrWAeUSf8AKshLGJOUUa47lUf5Vk1q/p52sNraC1ibEtzkMRzWIev+9kL5b3dQau6YNuv+0bnqoW/isBIjxykfkZPLmF8OPDeIqoaNpZlIkdXFskkS3Mqj1FdsdvDexnHlX3ZrQpb65jtoVy7nGexV+szfdA4/lxr1A+wUCaTLpsKjDxt6RHFpuBEjd53wp8AABwAoLNptlHBEkUKhY0UKgHIAcvPz7ayaofRxtfC+mQtdXEcUkWYJetkVCGj9EZ3yOJXdJ8TVng2ls3VmS9t2VfWZZoyF8yGwPfQStKoeudLWnW+QkjXDd0IyP32whHkTVck2t1vUOFlZG2jP6xhxx3h5gFIx9lCfGg2pqWpw26dZPMkSfadgo8uPM+Faj2w6TYPldvPZK0rwiZGLqUR1lCjAz6Zw6K3IA44Hjkcoei4u4l1XUwXP1Q+W8hJN2eATyqw6/sbZ2unTS2UCdbCFnSXPWOTAyzYDkk4O4RgcOPKgpjaXretYM2YoCQQHBhj90fGR+8FsjuIqTsejiCxvbVbvF1Dcb0YLAoEuAGdcrvEMjIrAA54itv204kRXU5VlDKfAjI/Cora2Dfhj71ubRlPiLiH8xke+glreBUUIiqqgYVVAAA8AOAFdlK+MwAyTgDmTQfaVSNoelKwtcqshuJB9WHDAebk7g9xJ8Kpq7Y6zqpxY2/URH9YoyPHM0gCnyRd4UG3tS1SG3TfnmjiX7UjBR+J4nwrWF10l2sF9O9qkl0J44gVjUr89HvrnLDLBoyi5VT9GKh7rY2ytW63W9V35iMmNXZmIPex3pWXPaAtZn8LdEi+TtYMkTwXEbnMboZI2zDLl3XLYjkL4Zs+gKCYi1bX776G1hsYzyabJce5gTnzjFd0PRrPO+9qGqXE43RhY26pTkneUrxG7wQ5Xdz7hWyKUFY0no+022x1djESOTSDrTnvzJkg+VZW0O1FlpyD5TMkQPqIASx9lFBOPHGKna8hdJc0z6pd/KM74lYAHsQH5sD7u5ukd4Oe2g3genHTN7dxcY+11Yx/j3vwq02e3NlNazXcNwrxwoXkAyGXAJwUbDAnBA4cezNeQKuvRJs619fpH6XULh7nGcMisrqjdhDSKnA9xPZQeh+j3TXjteumH8Yuna4n58Gk4qnHkETdXHZg1Z6VFbR6yLWEvul5W9CCIetLIc7qj8yewAk8BQUfon0eNbrU5hkmO8ngiH1Y03t9go7CSRn2FrZtV3YTZ9rK1EcjBp5Gaa5Ycmmk4tjwHBc/dqxUCovU9nra4IaW3RnHqyY3XX2ZFw6+4ipSlBXTpV3b8ba565B+puyW9yTgdYvm4k91ZWlbQJK5hkR4LgAkwy4BIHNo2BKyp95ScZ44PCpisHWNJiuU3JVzg7yMpKujDkyMOKOO8flQZ1KgdD1CVJGs7pg0yrvxS4AE8QIG9gcBIpIDqOHFWGA2BPUFc0VsahqCnmRbOPZKMg/vI1WOqvtMfktxFqAHzYXqLzAziFm3kk8o3yT3LI57Ks6MCAQQQeII7RQfa65pd3jus3fu4OPdnJ92a7KUEe+swr679WO+VWjHxcAVyt9Zt5PUuYX9mRD+RrOrouLKOT14kb2lB/MUHMTqfrL8RXF7pBzdR5sKjn2Xsm4mxtj5wRn/douytiOVhaj+oj/6aDldbS2cX0l5bp7U0a/m1eaulvVDfanNJGweJAscLKQQVUZODyILlznxr05Fo9uvq28S+Uaj8hXlHbLTmOsXMHIvduF8BJId33YYUGwuhuWOwheY2N5cXM3AGG3ZlWIcQBI2Ewx9IkHsXurP296XZ4t+1jtmtJsDeaRld1VhngigqrEY4knAPLiDW5bS2WKNI0GERVVR3KoAA+ArybpWmy6zqpTJBnld5GPHcTJZvgvADlndHCghOtV3J3XlkYkksSxYniSeZJPOuNxcMh3TGEI7CuCPjW/tvdmIdLtrS9soQhsZlaTHrSRPhJN482Y+iMnkCcYFbE1DTba/gCzRJNFIoZd4Z4MMgqeanB4EEGg0l0GbW24mW0nt4RK5+ZuAihyeJ3HbGfZPu7RW/pc4OOeDjz7K8pdI+yb6PfKInbqziW2ftGDyJ+0rY4926e3FeodCv/lFtBPjHWxRyY7t9Q3+dB401O6llleSdmaVmJkL+tvduc8u7HZisjRNeuLRt6CZkzwZQfRcEYIdeTDHeK9Cbd9DtvfSNcQSfJ5nOZPR3kdjzJXIKse0g8eeMkmtTa10cpZuVudTtgR9SISSyfuBQF/pMB40G9uiPUev0m0btROqP9UTGP7qg++rBrd7bwxh7mRI0VlYGRgo3lOVxk8TnBA78Vo3RdtblII9P0i2cBAfTK9bKSxJLFRmOPiTz3gB21Lab0VXt4/X6jclCeY3utlx3ZPoRjwG8PCgldpOmiJMpZQmVuQklyiZ7ML67cew7tQKbO61rJ3rqRoYDxxKDGuPuwLgtjs38e1W09m9ibKxwYYB1n8q/pv8AvH1fJcDwqxUFF2b6K7G1w0iG5kH1pcFQfCMej8ckd9dPTFti+mWaC3AE0xKRtjgiqMswHIkZUAcuOezB2BVb272Oh1S36mUlGU70Ui8SjYxy+spHAjt8CAaDyJcTtIxd2Z3Y5ZmJJJPMkniTXOxs3mkSKJC8jsFRRzJPACtvSdA5jy02pxRxDm5jxw8d5wB8amtnr3QdF9KGZrm4Ix1ijrGOexGAEa58Dk9pNBtvTYWSGNHbedUVXbvYAAn3msmtfR7bahc4+R6NKFP6y6cQgeO6fWHkTWTHputzfS31rajut4TKcecxwD8aC8VA7UbH2eoAfKoFcqPRcEqwHtKQceB4eFRybDs3G41S/l7wJupX4Qqp/Gu9Oj3T+b23Wnvmkkm/2jNQU89D2jxtvPcy4+y88YH4KG/GrdoU+k2EfVW89pCucn55Mse9mZt5j5mpG22TsY/UsLZfKGMfju1nppsI5QxjyRR/lQYC7W2B5aha/wBvF/1V8tZLJ5jcJNFJKV3Q3Wh91eGQg3iEBIBO6BkgZzgVJGxiP6pP3R/yrFudn7SThJaQOPvRI35igkQc8q+1X/4FWIzuWqxZ7YC0B+MLKa+fwckT6DULpMfVkZbhT59cpk+DigsNKr3ynUIfpIIbpRzaA9S/uilYof7UeVZel7RQTv1QYpMBkwyqY5ABzIRsFl+8uV8aCWpSlBXtt13IFuhwe0dZgf5sejMPIwl+Hfunsqw1A7ecdOul4ZkheJM9ryjqkHmXZR76nEXAA7hQfXUEEEAg8CDxyKqi282m/QxtPZc+qXjLb/sx+th+56y/V3hhRbKUGHpWqw3KdZBKsi8iR2HtDA8VYdqkAisyoXVNmYJn60b8M/8ALwN1b+G8RwkHg4YeFYoTUoOTQXiffzby48SoaNz/AEUFBZKVW/4XBP0myvIO89SZl/etjIMeeK7oNtNPY7ovoA32XkVG/dcg591BPUrFh1GF+KzRt5Op/I139av2h8RQc68+dOmjtaalDqKLlJCjN3dbFu8D3ZQLjvw1b7kvY15yoPNgP86rO2lxpl3bSW11e2yq3ImaMMrD1WXLcwfiMg8CaC0WdyssaSIwZHVXQjkVYAg+8GtLaDpq6PtG4l9GC7SQW0h4Ll2RwueQIYbmPvKfrU6POkKPTg9heTrLDET8nuYSZVKniFIXLY48OHDlyAqy7R7Q22pwdSNJvruNvSRxD1Sg9jJI5GD4jmMg5BxQX7WNOS5glgf1JUZG8mBGR4jnVP6HNSd7E2sv01lK9tIPBD6PuA9EewagNmbTaGFWjjVBDyiF/KsroPbh4tw4YYYHDA4VW9f0uaz1D/4hqDW8d6jSTz2u8iloQfQKjGeBHYcmQcCTmglv9JDceO0VSDKrycARkKQuc9wJC/Csix6U44LeCzsrWW6lihjjzggEoqqSFUM7cR3L51g9HfR3HczteSxSCy/+XjnwZJ+GOslwAAh9YKOfDmBltzWGnxQLuQxJEv2Y1Cj4KKDUj6ZtBqf00gtITzUHquHsoWkPsuwFTWz/AENWcODcO9ww+r9GmfZU7x97EeFbKpQY2n6fFAgjhiSNByVFCj4CsmlRGv7TWtku9c3CR9oXm7eyi5Y+4UEvXXPMqKWdgqjiWYgADxJ4CtQaz0wyzP1OnWjFjwVnUu59mJPzJPiKxrXo71PUmEupXTRrnIRiHb+jGpEcfDt594oLbr/S3YW+RGzXDD+S9T3yNhSPFd6q/HtHrup/olstpEeUjDHD25Blh4pHV12c6PrGywyQCSQfrZcO2e8ZG6h9kCrVQavsuiISsJdRvprl+e6GIAzzG85L49ncq86LsxaWn6PbRxn7QXLHzc5Y+81L0oFKUoFKUoFKUoFKUoFYYv8AecoiM+6cOwwFU8DjJOS2D2A47SKzKhtlZgYWTk8c0ySjt3+sZ8n21ZZB4SA0EzWFq2kw3Kbk8SuAcrngVbsZGHpIw7GUgis2lBWJLqbT+MztPZ9szcZYB3y4+kiH8pjeXm28MsLKjAgEEEHiCOORX0jPA1X9DgNpM1p+oYGS05+gAVEkXsqzBk+6xUDEdBIXmnGWaNnb5qI76Rj60nEBnPaFByq/a9LmFxI0pQKUpQKUpQK6p7ZHGHRWHcwB/Ou2lBCz7I2DnL6fase8wRk/Hdrp/gPpv/261/sY/wDpqwUoIFditOH/ANOtP/14j/u1n2+iW0fqW0K+zGg/IVn0oMHVNHguYjDPCkkZ5qwGPMdx8RxFUU9Fz25zpuqXNouSeqPz0fHuUkfE7xrZFdF7eRwoZJZEjQc2dgoHmScCgoB2Q1l/RfX8DvS2QH8CD+NV/bno1+T2b3q3VxdXduUm37h98FEOXG6fq49LiT6mO2toaVtNZ3LlLe7hlcDJVJFY4HM4ByRy4+NSc0QZSrAFWBDA9oPAj4UGLouorc28Vwnqyorr4bwBwfEcvdWbWtNgddg06G6sbu4SP5HcOkW+3FoZMyR4HNiQW4AHsrF1vpmiB6uxt3nc8FZwVB9lBmRvIhaDatU7aTpKsLPK9b10g/Vw4cg9zNncU+BOfCqC2h67q/6Q5t4G+o+Ylwf5pfTbyk+NWrZ3ogsoMNOWuXHY3ox+6NTxHgxagqF1t7quqMYrCBok5HqvSYe3MwCp7t0+JqT2f6Gmdut1C4LMeLJGSSx+/K/E+4Z+9W3La3SNQkaKijgqqAoA8AOArtoI3RNAtrNNy2gSMdpUcW9pj6THxJNSVKUClKUClKUClKUClKUClKUClKUCoDWdOljl+V2gDS4CzQk7qzoucYPJJlyd1jwIO63DBWfpQRui65DdBurYh0OJYnG7JG3c6HiPA8jzBI41JVF6voEFwVd1Kyr6ksbGORfAOpBx905B7QaxYbC+i4LeRzIP+8Q4f+0hZV/8vPjQT1ROoHfurZFPpRl5nx2JuPEAe7eZ8jv6tu403LxuBeCPvKq8hx4ZKgHxIPkay9PsFhBwWZmOZHcgs55ZJAA8gAAOwCgy6UpQKUpQKVxkTIwc+4kH4jjWG9k/1LiQdykIw/Fd4/vUGdSoow3g5T27DsBgdT7yJj+VcGe+HJLVvOSRf+G1BMUqEMuofyVoP66U/wDBFdUq6mfVeyTzSaT8nSgsFKq7aXqbc9SgT9lZ8fjJM35V0ybH3En02s3p/ZdTD/gjz+NBbJJAoyxAA5knArzH0zaxLealIiyb8EO6sO6wK8VUueBwWLEgnwA7K3V/qwsGIadZrhhyM88r/hvAfhWtOmno8Nvu3dlFu24QCaOMH5srn08D6pGMnsIyedBrDTS9tKkyTdXJGwZGXmCPz8u2t8ra7Qagqs08NlC4ziM4bdIyD6O82cffStZdG2x9jdlJrvUoY1VvnLdmCO2DwG85A3TwJK54EjgeI3NtH0oWcC9XaMLy5YYhht/nATjhlkyMeAyfDtoKNs9sLDJrM9ldSvciGBZJHyyFpGMfBiGLY3W+1mtx6PoNtaDFvbxxZ5lFAJ825t7zVX6L9l57YT3d6c3l2+/KM53F4lU8+J4DgAFA5VeqBSlKBSlKBSlKBSlKBSlKBSlKBSlKBSlKBSlKBSlKBSlKBSlKBSlKBSlKBSlKBSlKBSlKBSlKBSlKCs33R/pszF3sId4nJKruZPaTuYBPnUrpGg21qCLe2iizz3EVSfMgZPvpSgkaUpQKUpQKUpQKUpQKUpQKUpQKUpQKUpQKUpQKUpQKUpQKUpQKUpQKUp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4" descr="data:image/jpeg;base64,/9j/4AAQSkZJRgABAQAAAQABAAD/2wCEAAkGBxQSEhUTExEWFhUXGBkZFBgXGBoZIBsaGx0XGhsgHR0aHSggHBolGx0aITEhJSksLi4wGCAzODMtNygtLi0BCgoKBQUFDgUFDisZExkrKysrKysrKysrKysrKysrKysrKysrKysrKysrKysrKysrKysrKysrKysrKysrKysrK//AABEIAJYBTwMBIgACEQEDEQH/xAAcAAEAAgIDAQAAAAAAAAAAAAAABQYEBwIDCAH/xABTEAACAQMBBAYFCAQKBwYHAAABAgMABBEFBhIhMQcTQVFhcSIycoGRFCMzQlJiobE0Q3OSFiRTY4KDk6KywQgXs8LD0dIVVISj4fAlREVVZJTE/8QAFAEBAAAAAAAAAAAAAAAAAAAAAP/EABQRAQAAAAAAAAAAAAAAAAAAAAD/2gAMAwEAAhEDEQA/AN40pSgUqC1HaMCQwW0LXM68GVCFSM/zsp9FO/dG8+OIU1j/APYt3Pxur1o1P6mz+bHkZmzK3mvV+VBP3V3HEN6SREHe7BR8Sagp9vNNTnqFt7pVb/CTXZbbF2CNvfJI3f7cw65/35SzfjU3DbonBUVR90AflQVuPpE0xjgahB72x+dTOna1bXH0FzDL+zkV/wDCTWcyg8CM1D6jsrZT8ZbOFm7G6tQw8mADD3GgmaVWRs9Pb8bK8fA/UXRaaM+Ac/PRnx3mA+yaz9H1vrWMMsZguVG80TEHK8BvxuOEkeSOIwRkBgpOKCXpSlApSlApSlApSlApSlApSlApSlApSlApSlApWDqOsW9uMz3EUQ/nHVf8Rquy9Jmnb25HO07/AGYIpZT8VXH40FwpVSTbGaT6DSL5u4yLFAD/AGsgP4V3Lqepv6unQR/tbsk+8RwsPxNBZ6VXQdUPMWKe+aT/ACSvnUap/wB4sR/4aY//ANAoLHSq6sOqDnPYn/w8y/j8oNcml1JeUNnJ/Wyxf8J6CwUqvHW7tMdZpkh7zBNDIB/aNGx9y19G2NqpxMz2x/8AyY3hHud1EZ9zGgsFK4Qyq4DKwZTyKkEHyIrnQKUpQKr2ozSXUrW0DtHEmBdTqcNkjPVRHscqQWf6gIA9I5TO2l1M21tJKoBcALGp5NI5CRg+BdlHvrt0XThbwpEDvFRl2PN3Ylnc/eZyzHxNB26fYRwRiKGNUReSqMc+JJ7yTxJPEkkmsmlYupXohiaQgnGMKMZZiQqqM8N5mIUZ7SKDKpUdZWLnEk7lpOe4pIjTwUcN/H23ySckBQd0SNApSlAqN1zS+vQbpCTRnft5MZ6uQAgHxUjKsufSUkdtSVKDD0u/62BJSNzK5dSR6DDg6k8vRYEE+Fae1Tp4CXu7Fbq9orbrPk9Y45F04hVHaFOcjGSueE70ga0bbQ52U4a4nnjjPestxMxI84t4jzrQ+y+yd3qLslrCX3cF2JCqueWWbhk8cDmcHhwoPYNjdpNGksbBkdQyMORUjIPwrvrV3QzPcWnW6TepuSwjroASCGic4bdI4FQ/H+mRwxito0ClKUClKUClKUClKUClQG0W2VlZcJ7hQ/8AJr6b+HoLkgeJwPGtd33Sxd3b9Tplk28frMOscA9pRPQT2mYig3BLIFBZiFA4kk4A8yapmudKenW2QJ+vYdkA3x++SI/71UfQth7zWES5vtRYxMThAd5gQSCNwgRxOGBBAU8uIrY+z+wNhZ4aO3VpB+sl+cbPeC3Bf6IFBVI9t9Wvv0DTBHGeUs5OMd4zuD93frJj2F1G543+sSgHnHa+gPLeAUEeaGtk0oKdpfRjpkJz8lWVjzacmXPmG9H8KtltbJGu7Gioo5BVCj4Cu2lApSlApSlBg3erwxTQwPJiWff6lcE73VrvPyGAAvHJxWdWjrDa8XW1KENmFBJbQnPDgj5YdnpSZwe4r3VvGgV8ZQRgjI7Qa+0oICbZG33i8Aa1kJJL2zdXkntaMfNyH21auttQu7T9JQXEI/XQIRIo75IBneH3oyT9wCrHSg6LK8jmRZInV0YZVlIII8CK76rOq2DWjteWqkqTvXduvKVfrSRr2XAHHh9IBg8d0iw2lykqLJGwZHUMjDkVYZBHgRQV/pC4We/2Rz2sjeylxCzHyCgn3VZaxtSsknikhkGUkRkcfdYEH8DUNsfqLlGtLg/xq2wkmeHWJyjmXvV1GT3MGHZQWKoba5922MmMiKSGVxxPoRSxySEAcSQisQO8CpmvhFB8jcMAykEEAgg5BB5EHtFcqps2mXunkmwVLi25/JJG3Gj7xBIeAT+bbgOwjlWM3SlaxcLyC6s2zjE0LYJ+6yb28PGgvdKpo6UtKxn5cuP2cufhuZrG/wBa9lJwtUubtuW7BA5Pv3wuBQXuoDaDVWL/ACO2b+MyD0mHH5PGeBlbsDY9RT6zY7AxEQk2rX3ARppsB5sxE1ww4eqB83HkZ4nJHCrHoOhQ2cZSFT6R3pHdi7yMebO54s3/ALGBQap/0ho1hsbK3jG7GrkKo7BGm6o9war10UaGtppluoXDyIJpTjBLSANx8Qu6v9Gqp/pH2ZaxglA9SfB8A6N/moHvralooCIByCgDywKDWnSlqfyPVNHuBwy8sUnjGxhU578B2IHeBW0a84f6Qmuia/SBDkWyYYjskkwx+ChPfnur0fQKUpQcZJAoyxAHaScD8a5VBbdaX8q0+6gxkvE+4D9tRvJ/fC1rXo06YUaNbfUCVdBhbjBYOByD4yQ/jyPbg8w3PXF3ABJIAHEk8MVqfaDpoQHq7G3MjE4V5QVBPZuxj038jumoQbL61rBDXchihJyBL6CgcxuwLxJH38HxoLztJ0r2NtlYmNzIOyIjcB8ZD6OPZ3j4VRW2i1rWSVtUaGE8CYsxrj707ekxHHITHP1avWznRTY22GlU3Mg7ZcboPhGPR/e3j41ekUAAAAAcABwwKDVmzfQxCnp3sxmY8THGSiZ5nLeu/Ht9HnxFbL03TYrdBHBEkSDkqKFH4dvjWVXwnHE0Gt9OhuNPvL820bTxdcJprYEbxSdQwlgzw3w6yoYzjeEa4wedt0Da6zvDuw3CmQZDRN6EikcCDG2G4HhyxVV2k24srS/jnE6y/MyQ3CQkOfRZZIiSDu5B61cE/raqm0Gpvrn6Loe8eG5dSHcYd2HUqvDnjfYeFBvGsa9v4oRvSypGve7Ko+LGtRTbI65HboJL2WSNT85FbznrgnbuO6rvsBn0S3ZgZqz7OdHOlOi3Aja6Lj6S4ZmJxwIZOChgQQQVyCCDQSV10k6Yh3ReLIx5LCrzE+XVqRXyPbdpPoNLv5O5jCsKnyMzqfwqy2OnxQruwwxxr3IiqPgorJoKwusai/q6WiftrtB+ESP+ddiTaoecNig/bTOf9iv51Y6UEBual9uyH9CY/wC+Kq/SPtFfafYvJJLa5k+aTq0kV95weK7zkZVctx4cK2PWkukG3OuahcWUMmDY27PEvDEk+9H1gPgFITsww7qCmanszLb2llrECxrGqwEmMsx6xDgSOrABcsoU7rEb3ma3no+1808EVwNNmaOVQwaGWCTAPeGdGyOIIAPI1RehO6S80660q4GDHvjdIwRHLnPA8d5ZN4+BZanOgWZxYzW0nrW1zJH5DgxH75egtY2ytQcTO9seX8ZjeAe55FCH3ManYZVcBlYMp5FSCD5EVyZQRgjIPMGoKfZG33i8Aa1kOTv2zdVkntZB83IfbVqCepVbN7eWn06C6hH62Bd2VR3vDkhx3tEc90dTlhfRzxrLFIsiN6rKcg/+ueGOygyKr+yq9U91a/Vim3oh3RzKJQPISGRQOwKKsFQWield3sg9UNDED3mOPfbHfgybvmpHZQTtQ+vaGJykkchhuYs9TMozjPNXX68TcMqfMEEA1MUoK3abT9Wyw36C2mJ3UfOYZT2dXIeAY/yb4bu3udWSuq6tklRo5EV0YYZXAYEdxB4EVXxss0P6DdSW47ImHXQ+QRzvIPCN1HhQWWvjKDwIyKrg1HUIfpbKOcD69rKFJ/qp90DyEjV9/hnAvCaK6gP85bTY/fRWT+9QTB0yHOeojz37i/8AKslEAGAAB3DhUFDttpzHA1C2B7mmRT8GIOazo9dtW5XUB8pUP+dBI0qOfXbUc7qAecqD/OsObbPT09bULUHu6+Mn4Bs0GL0maMbzTLqFQS25voBzLRkSADz3d331Wf8AWXFb6Hb3ZYNO8XVxoebTRjcckfYBG8T3EDmwqdv+kzTYkZhdCTGcCNXfJ7BvBd0E+JAry9qAEkjsNyJGd2SMNkRhiTujwAwPdQSGyVq99qcCuS7zXAeUntG9vyE/0Qxr2DXnHoj2cv0Y31nbxSZVo4pJ2KIpyA7BV9Njw3cjA4sOPZs2TZvWbn9I1aO3U+slrEfwdirjzzQXfUNShgXfmmjiX7UjBR8Sao2tdL9jCd2HrLl84ARd1c+0+M/0Q1crPoisg2/cSXF0/a00p/NMMR5k1b9J0C1tf0e2ii7yiAE+bYyfeaDWMmt6/qPC3tvkcR+sw3DjxeUbxHiiCqlsbslayX82n3s7xTRNuxpGVCy4H1WZSc4wQuASPeK9G1oXpV2GuLrV3azAMjW6T4LbhYowiO4Tw3hiM8SPWFBJDRrvZyZrmNVvLFiOuO4omiXlkEdg/dPHIXIatv6bfx3ESTRMGjkUMjDtB4+4+B5VpjZvpMu7Ei01u2l3D6ImZDvY5HeGMSrj6y8faJqT0fbey0kXNvHIbiHrets1hIcCOVQzJvcFUJJvcCd7DDnQbdqH1/ae0shm5uEQ4yF5ufJFyx9wrUc+22r6sxjsYWijzgmHmPbnfAU9vo7p86l9nuhkE9bf3BdjxZIieJ+/K3pt7gp4czQcdW6YJJn6nTbNnc+q0il2PZkRRnOPEtw7RXTFsJq2p+lqV2Yozx6okMcfs4yIx2YJJPeK2to+i29om5bwJEvbujBPix5sfEkms+g1tqHRtaWdnJLBE0txCFmR5DvFjCwl3QoG4A4UocLxDVsS0nWREdCCjKGQjtUgEfhXYRVd2EO5btannaSvb8fsKQ0P/kNF+NBY6ikkWK76oDHXxvLw5b0ZjRz5sJE4fcJ5k1K1F3kebu3PaqTn3HqgfxK0EpSovUto7S3+nu4Yz3PIqn4E5NQn+sqwYlYZJbhhzEEE0n4hMfjQW+lVVNrZn+i0i9buMghh/wBpKD8RXaNV1FvV0yJf2t2AfhHE4/GgzNsNbFlZy3GN5lXESgEl5GIWNQBxOXI5eNaE2P8AlGka+kd4fSmJSV+JDifirA9o63dyezdburY9/NfX2oR25htQLErcSqJpHQyuGEIZupDB1G9IAFxy4109J2xt7qMAdo7YSwZdDE8hdhjJQbyAHJAIz2jxNBH69bLpe0ltcqQkN8GWXsG+eD+Q3+qcnvJq1dEdiVtp7lgR8suZbhARgiNz6HxA3vJhWvNXvJ9aTR1eKGQu8hwJHUuId0TCX0Pmg27zUtzHCttJql5GoDaXkAAAW9xEwAHd1vVcMUFipVe/hbGuOvt7qD24HZR5vDvoPe1SemaxBcjME8coHPq3VseeDwPnQZ1VzVtMeB2u7NcueNzAOAuFHMgcluAOTfWxut2FbHSgwYbsXFuslvKAJEDRuV3sA9u6SOI7jyPPurs0ywSCNY0zgZJJ4lmYlmZj2szEsT2kmvlhYLDvhOCu5fd7FZuL47gzZbHezHtrLoFKgbqU3F58m49VDGksw+28hYRoT9kBGZl7cx9mQZ6gUpSgUpSg6prdH9ZFbzAP51hvoVqedrAfOJP+VSNKCOXQbUcrWAeUSf8AKshLGJOUUa47lUf5Vk1q/p52sNraC1ibEtzkMRzWIev+9kL5b3dQau6YNuv+0bnqoW/isBIjxykfkZPLmF8OPDeIqoaNpZlIkdXFskkS3Mqj1FdsdvDexnHlX3ZrQpb65jtoVy7nGexV+szfdA4/lxr1A+wUCaTLpsKjDxt6RHFpuBEjd53wp8AABwAoLNptlHBEkUKhY0UKgHIAcvPz7ayaofRxtfC+mQtdXEcUkWYJetkVCGj9EZ3yOJXdJ8TVng2ls3VmS9t2VfWZZoyF8yGwPfQStKoeudLWnW+QkjXDd0IyP32whHkTVck2t1vUOFlZG2jP6xhxx3h5gFIx9lCfGg2pqWpw26dZPMkSfadgo8uPM+Faj2w6TYPldvPZK0rwiZGLqUR1lCjAz6Zw6K3IA44Hjkcoei4u4l1XUwXP1Q+W8hJN2eATyqw6/sbZ2unTS2UCdbCFnSXPWOTAyzYDkk4O4RgcOPKgpjaXretYM2YoCQQHBhj90fGR+8FsjuIqTsejiCxvbVbvF1Dcb0YLAoEuAGdcrvEMjIrAA54itv204kRXU5VlDKfAjI/Cora2Dfhj71ubRlPiLiH8xke+glreBUUIiqqgYVVAAA8AOAFdlK+MwAyTgDmTQfaVSNoelKwtcqshuJB9WHDAebk7g9xJ8Kpq7Y6zqpxY2/URH9YoyPHM0gCnyRd4UG3tS1SG3TfnmjiX7UjBR+J4nwrWF10l2sF9O9qkl0J44gVjUr89HvrnLDLBoyi5VT9GKh7rY2ytW63W9V35iMmNXZmIPex3pWXPaAtZn8LdEi+TtYMkTwXEbnMboZI2zDLl3XLYjkL4Zs+gKCYi1bX776G1hsYzyabJce5gTnzjFd0PRrPO+9qGqXE43RhY26pTkneUrxG7wQ5Xdz7hWyKUFY0no+022x1djESOTSDrTnvzJkg+VZW0O1FlpyD5TMkQPqIASx9lFBOPHGKna8hdJc0z6pd/KM74lYAHsQH5sD7u5ukd4Oe2g3genHTN7dxcY+11Yx/j3vwq02e3NlNazXcNwrxwoXkAyGXAJwUbDAnBA4cezNeQKuvRJs619fpH6XULh7nGcMisrqjdhDSKnA9xPZQeh+j3TXjteumH8Yuna4n58Gk4qnHkETdXHZg1Z6VFbR6yLWEvul5W9CCIetLIc7qj8yewAk8BQUfon0eNbrU5hkmO8ngiH1Y03t9go7CSRn2FrZtV3YTZ9rK1EcjBp5Gaa5Ycmmk4tjwHBc/dqxUCovU9nra4IaW3RnHqyY3XX2ZFw6+4ipSlBXTpV3b8ba565B+puyW9yTgdYvm4k91ZWlbQJK5hkR4LgAkwy4BIHNo2BKyp95ScZ44PCpisHWNJiuU3JVzg7yMpKujDkyMOKOO8flQZ1KgdD1CVJGs7pg0yrvxS4AE8QIG9gcBIpIDqOHFWGA2BPUFc0VsahqCnmRbOPZKMg/vI1WOqvtMfktxFqAHzYXqLzAziFm3kk8o3yT3LI57Ks6MCAQQQeII7RQfa65pd3jus3fu4OPdnJ92a7KUEe+swr679WO+VWjHxcAVyt9Zt5PUuYX9mRD+RrOrouLKOT14kb2lB/MUHMTqfrL8RXF7pBzdR5sKjn2Xsm4mxtj5wRn/douytiOVhaj+oj/6aDldbS2cX0l5bp7U0a/m1eaulvVDfanNJGweJAscLKQQVUZODyILlznxr05Fo9uvq28S+Uaj8hXlHbLTmOsXMHIvduF8BJId33YYUGwuhuWOwheY2N5cXM3AGG3ZlWIcQBI2Ewx9IkHsXurP296XZ4t+1jtmtJsDeaRld1VhngigqrEY4knAPLiDW5bS2WKNI0GERVVR3KoAA+ArybpWmy6zqpTJBnld5GPHcTJZvgvADlndHCghOtV3J3XlkYkksSxYniSeZJPOuNxcMh3TGEI7CuCPjW/tvdmIdLtrS9soQhsZlaTHrSRPhJN482Y+iMnkCcYFbE1DTba/gCzRJNFIoZd4Z4MMgqeanB4EEGg0l0GbW24mW0nt4RK5+ZuAihyeJ3HbGfZPu7RW/pc4OOeDjz7K8pdI+yb6PfKInbqziW2ftGDyJ+0rY4926e3FeodCv/lFtBPjHWxRyY7t9Q3+dB401O6llleSdmaVmJkL+tvduc8u7HZisjRNeuLRt6CZkzwZQfRcEYIdeTDHeK9Cbd9DtvfSNcQSfJ5nOZPR3kdjzJXIKse0g8eeMkmtTa10cpZuVudTtgR9SISSyfuBQF/pMB40G9uiPUev0m0btROqP9UTGP7qg++rBrd7bwxh7mRI0VlYGRgo3lOVxk8TnBA78Vo3RdtblII9P0i2cBAfTK9bKSxJLFRmOPiTz3gB21Lab0VXt4/X6jclCeY3utlx3ZPoRjwG8PCgldpOmiJMpZQmVuQklyiZ7ML67cew7tQKbO61rJ3rqRoYDxxKDGuPuwLgtjs38e1W09m9ibKxwYYB1n8q/pv8AvH1fJcDwqxUFF2b6K7G1w0iG5kH1pcFQfCMej8ckd9dPTFti+mWaC3AE0xKRtjgiqMswHIkZUAcuOezB2BVb272Oh1S36mUlGU70Ui8SjYxy+spHAjt8CAaDyJcTtIxd2Z3Y5ZmJJJPMkniTXOxs3mkSKJC8jsFRRzJPACtvSdA5jy02pxRxDm5jxw8d5wB8amtnr3QdF9KGZrm4Ix1ijrGOexGAEa58Dk9pNBtvTYWSGNHbedUVXbvYAAn3msmtfR7bahc4+R6NKFP6y6cQgeO6fWHkTWTHputzfS31rajut4TKcecxwD8aC8VA7UbH2eoAfKoFcqPRcEqwHtKQceB4eFRybDs3G41S/l7wJupX4Qqp/Gu9Oj3T+b23Wnvmkkm/2jNQU89D2jxtvPcy4+y88YH4KG/GrdoU+k2EfVW89pCucn55Mse9mZt5j5mpG22TsY/UsLZfKGMfju1nppsI5QxjyRR/lQYC7W2B5aha/wBvF/1V8tZLJ5jcJNFJKV3Q3Wh91eGQg3iEBIBO6BkgZzgVJGxiP6pP3R/yrFudn7SThJaQOPvRI35igkQc8q+1X/4FWIzuWqxZ7YC0B+MLKa+fwckT6DULpMfVkZbhT59cpk+DigsNKr3ynUIfpIIbpRzaA9S/uilYof7UeVZel7RQTv1QYpMBkwyqY5ABzIRsFl+8uV8aCWpSlBXtt13IFuhwe0dZgf5sejMPIwl+Hfunsqw1A7ecdOul4ZkheJM9ryjqkHmXZR76nEXAA7hQfXUEEEAg8CDxyKqi282m/QxtPZc+qXjLb/sx+th+56y/V3hhRbKUGHpWqw3KdZBKsi8iR2HtDA8VYdqkAisyoXVNmYJn60b8M/8ALwN1b+G8RwkHg4YeFYoTUoOTQXiffzby48SoaNz/AEUFBZKVW/4XBP0myvIO89SZl/etjIMeeK7oNtNPY7ovoA32XkVG/dcg591BPUrFh1GF+KzRt5Op/I139av2h8RQc68+dOmjtaalDqKLlJCjN3dbFu8D3ZQLjvw1b7kvY15yoPNgP86rO2lxpl3bSW11e2yq3ImaMMrD1WXLcwfiMg8CaC0WdyssaSIwZHVXQjkVYAg+8GtLaDpq6PtG4l9GC7SQW0h4Ll2RwueQIYbmPvKfrU6POkKPTg9heTrLDET8nuYSZVKniFIXLY48OHDlyAqy7R7Q22pwdSNJvruNvSRxD1Sg9jJI5GD4jmMg5BxQX7WNOS5glgf1JUZG8mBGR4jnVP6HNSd7E2sv01lK9tIPBD6PuA9EewagNmbTaGFWjjVBDyiF/KsroPbh4tw4YYYHDA4VW9f0uaz1D/4hqDW8d6jSTz2u8iloQfQKjGeBHYcmQcCTmglv9JDceO0VSDKrycARkKQuc9wJC/Csix6U44LeCzsrWW6lihjjzggEoqqSFUM7cR3L51g9HfR3HczteSxSCy/+XjnwZJ+GOslwAAh9YKOfDmBltzWGnxQLuQxJEv2Y1Cj4KKDUj6ZtBqf00gtITzUHquHsoWkPsuwFTWz/AENWcODcO9ww+r9GmfZU7x97EeFbKpQY2n6fFAgjhiSNByVFCj4CsmlRGv7TWtku9c3CR9oXm7eyi5Y+4UEvXXPMqKWdgqjiWYgADxJ4CtQaz0wyzP1OnWjFjwVnUu59mJPzJPiKxrXo71PUmEupXTRrnIRiHb+jGpEcfDt594oLbr/S3YW+RGzXDD+S9T3yNhSPFd6q/HtHrup/olstpEeUjDHD25Blh4pHV12c6PrGywyQCSQfrZcO2e8ZG6h9kCrVQavsuiISsJdRvprl+e6GIAzzG85L49ncq86LsxaWn6PbRxn7QXLHzc5Y+81L0oFKUoFKUoFKUoFKUoFYYv8AecoiM+6cOwwFU8DjJOS2D2A47SKzKhtlZgYWTk8c0ySjt3+sZ8n21ZZB4SA0EzWFq2kw3Kbk8SuAcrngVbsZGHpIw7GUgis2lBWJLqbT+MztPZ9szcZYB3y4+kiH8pjeXm28MsLKjAgEEEHiCOORX0jPA1X9DgNpM1p+oYGS05+gAVEkXsqzBk+6xUDEdBIXmnGWaNnb5qI76Rj60nEBnPaFByq/a9LmFxI0pQKUpQKUpQK6p7ZHGHRWHcwB/Ou2lBCz7I2DnL6fase8wRk/Hdrp/gPpv/261/sY/wDpqwUoIFditOH/ANOtP/14j/u1n2+iW0fqW0K+zGg/IVn0oMHVNHguYjDPCkkZ5qwGPMdx8RxFUU9Fz25zpuqXNouSeqPz0fHuUkfE7xrZFdF7eRwoZJZEjQc2dgoHmScCgoB2Q1l/RfX8DvS2QH8CD+NV/bno1+T2b3q3VxdXduUm37h98FEOXG6fq49LiT6mO2toaVtNZ3LlLe7hlcDJVJFY4HM4ByRy4+NSc0QZSrAFWBDA9oPAj4UGLouorc28Vwnqyorr4bwBwfEcvdWbWtNgddg06G6sbu4SP5HcOkW+3FoZMyR4HNiQW4AHsrF1vpmiB6uxt3nc8FZwVB9lBmRvIhaDatU7aTpKsLPK9b10g/Vw4cg9zNncU+BOfCqC2h67q/6Q5t4G+o+Ylwf5pfTbyk+NWrZ3ogsoMNOWuXHY3ox+6NTxHgxagqF1t7quqMYrCBok5HqvSYe3MwCp7t0+JqT2f6Gmdut1C4LMeLJGSSx+/K/E+4Z+9W3La3SNQkaKijgqqAoA8AOArtoI3RNAtrNNy2gSMdpUcW9pj6THxJNSVKUClKUClKUClKUClKUClKUClKUCoDWdOljl+V2gDS4CzQk7qzoucYPJJlyd1jwIO63DBWfpQRui65DdBurYh0OJYnG7JG3c6HiPA8jzBI41JVF6voEFwVd1Kyr6ksbGORfAOpBx905B7QaxYbC+i4LeRzIP+8Q4f+0hZV/8vPjQT1ROoHfurZFPpRl5nx2JuPEAe7eZ8jv6tu403LxuBeCPvKq8hx4ZKgHxIPkay9PsFhBwWZmOZHcgs55ZJAA8gAAOwCgy6UpQKUpQKVxkTIwc+4kH4jjWG9k/1LiQdykIw/Fd4/vUGdSoow3g5T27DsBgdT7yJj+VcGe+HJLVvOSRf+G1BMUqEMuofyVoP66U/wDBFdUq6mfVeyTzSaT8nSgsFKq7aXqbc9SgT9lZ8fjJM35V0ybH3En02s3p/ZdTD/gjz+NBbJJAoyxAA5knArzH0zaxLealIiyb8EO6sO6wK8VUueBwWLEgnwA7K3V/qwsGIadZrhhyM88r/hvAfhWtOmno8Nvu3dlFu24QCaOMH5srn08D6pGMnsIyedBrDTS9tKkyTdXJGwZGXmCPz8u2t8ra7Qagqs08NlC4ziM4bdIyD6O82cffStZdG2x9jdlJrvUoY1VvnLdmCO2DwG85A3TwJK54EjgeI3NtH0oWcC9XaMLy5YYhht/nATjhlkyMeAyfDtoKNs9sLDJrM9ldSvciGBZJHyyFpGMfBiGLY3W+1mtx6PoNtaDFvbxxZ5lFAJ825t7zVX6L9l57YT3d6c3l2+/KM53F4lU8+J4DgAFA5VeqBSlKBSlKBSlKBSlKBSlKBSlKBSlKBSlKBSlKBSlKBSlKBSlKBSlKBSlKBSlKBSlKBSlKBSlKBSlKCs33R/pszF3sId4nJKruZPaTuYBPnUrpGg21qCLe2iizz3EVSfMgZPvpSgkaUpQKUpQKUpQKUpQKUpQKUpQKUpQKUpQKUpQKUpQKUpQKUpQKUpQKUpQ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6" descr="data:image/jpeg;base64,/9j/4AAQSkZJRgABAQAAAQABAAD/2wCEAAkGBxQSEhUTExEWFhUXGBkZFBgXGBoZIBsaGx0XGhsgHR0aHSggHBolGx0aITEhJSksLi4wGCAzODMtNygtLi0BCgoKBQUFDgUFDisZExkrKysrKysrKysrKysrKysrKysrKysrKysrKysrKysrKysrKysrKysrKysrKysrKysrK//AABEIAJYBTwMBIgACEQEDEQH/xAAcAAEAAgIDAQAAAAAAAAAAAAAABQYEBwIDCAH/xABTEAACAQMBBAYFCAQKBwYHAAABAgMABBEFBhIhMQcTQVFhcSIycoGRFCMzQlJiobE0Q3OSFiRTY4KDk6KywQgXs8LD0dIVVISj4fAlREVVZJTE/8QAFAEBAAAAAAAAAAAAAAAAAAAAAP/EABQRAQAAAAAAAAAAAAAAAAAAAAD/2gAMAwEAAhEDEQA/AN40pSgUqC1HaMCQwW0LXM68GVCFSM/zsp9FO/dG8+OIU1j/APYt3Pxur1o1P6mz+bHkZmzK3mvV+VBP3V3HEN6SREHe7BR8Sagp9vNNTnqFt7pVb/CTXZbbF2CNvfJI3f7cw65/35SzfjU3DbonBUVR90AflQVuPpE0xjgahB72x+dTOna1bXH0FzDL+zkV/wDCTWcyg8CM1D6jsrZT8ZbOFm7G6tQw8mADD3GgmaVWRs9Pb8bK8fA/UXRaaM+Ac/PRnx3mA+yaz9H1vrWMMsZguVG80TEHK8BvxuOEkeSOIwRkBgpOKCXpSlApSlApSlApSlApSlApSlApSlApSlApSlApWDqOsW9uMz3EUQ/nHVf8Rquy9Jmnb25HO07/AGYIpZT8VXH40FwpVSTbGaT6DSL5u4yLFAD/AGsgP4V3Lqepv6unQR/tbsk+8RwsPxNBZ6VXQdUPMWKe+aT/ACSvnUap/wB4sR/4aY//ANAoLHSq6sOqDnPYn/w8y/j8oNcml1JeUNnJ/Wyxf8J6CwUqvHW7tMdZpkh7zBNDIB/aNGx9y19G2NqpxMz2x/8AyY3hHud1EZ9zGgsFK4Qyq4DKwZTyKkEHyIrnQKUpQKr2ozSXUrW0DtHEmBdTqcNkjPVRHscqQWf6gIA9I5TO2l1M21tJKoBcALGp5NI5CRg+BdlHvrt0XThbwpEDvFRl2PN3Ylnc/eZyzHxNB26fYRwRiKGNUReSqMc+JJ7yTxJPEkkmsmlYupXohiaQgnGMKMZZiQqqM8N5mIUZ7SKDKpUdZWLnEk7lpOe4pIjTwUcN/H23ySckBQd0SNApSlAqN1zS+vQbpCTRnft5MZ6uQAgHxUjKsufSUkdtSVKDD0u/62BJSNzK5dSR6DDg6k8vRYEE+Fae1Tp4CXu7Fbq9orbrPk9Y45F04hVHaFOcjGSueE70ga0bbQ52U4a4nnjjPestxMxI84t4jzrQ+y+yd3qLslrCX3cF2JCqueWWbhk8cDmcHhwoPYNjdpNGksbBkdQyMORUjIPwrvrV3QzPcWnW6TepuSwjroASCGic4bdI4FQ/H+mRwxito0ClKUClKUClKUClKUClQG0W2VlZcJ7hQ/8AJr6b+HoLkgeJwPGtd33Sxd3b9Tplk28frMOscA9pRPQT2mYig3BLIFBZiFA4kk4A8yapmudKenW2QJ+vYdkA3x++SI/71UfQth7zWES5vtRYxMThAd5gQSCNwgRxOGBBAU8uIrY+z+wNhZ4aO3VpB+sl+cbPeC3Bf6IFBVI9t9Wvv0DTBHGeUs5OMd4zuD93frJj2F1G543+sSgHnHa+gPLeAUEeaGtk0oKdpfRjpkJz8lWVjzacmXPmG9H8KtltbJGu7Gioo5BVCj4Cu2lApSlApSlBg3erwxTQwPJiWff6lcE73VrvPyGAAvHJxWdWjrDa8XW1KENmFBJbQnPDgj5YdnpSZwe4r3VvGgV8ZQRgjI7Qa+0oICbZG33i8Aa1kJJL2zdXkntaMfNyH21auttQu7T9JQXEI/XQIRIo75IBneH3oyT9wCrHSg6LK8jmRZInV0YZVlIII8CK76rOq2DWjteWqkqTvXduvKVfrSRr2XAHHh9IBg8d0iw2lykqLJGwZHUMjDkVYZBHgRQV/pC4We/2Rz2sjeylxCzHyCgn3VZaxtSsknikhkGUkRkcfdYEH8DUNsfqLlGtLg/xq2wkmeHWJyjmXvV1GT3MGHZQWKoba5922MmMiKSGVxxPoRSxySEAcSQisQO8CpmvhFB8jcMAykEEAgg5BB5EHtFcqps2mXunkmwVLi25/JJG3Gj7xBIeAT+bbgOwjlWM3SlaxcLyC6s2zjE0LYJ+6yb28PGgvdKpo6UtKxn5cuP2cufhuZrG/wBa9lJwtUubtuW7BA5Pv3wuBQXuoDaDVWL/ACO2b+MyD0mHH5PGeBlbsDY9RT6zY7AxEQk2rX3ARppsB5sxE1ww4eqB83HkZ4nJHCrHoOhQ2cZSFT6R3pHdi7yMebO54s3/ALGBQap/0ho1hsbK3jG7GrkKo7BGm6o9war10UaGtppluoXDyIJpTjBLSANx8Qu6v9Gqp/pH2ZaxglA9SfB8A6N/moHvralooCIByCgDywKDWnSlqfyPVNHuBwy8sUnjGxhU578B2IHeBW0a84f6Qmuia/SBDkWyYYjskkwx+ChPfnur0fQKUpQcZJAoyxAHaScD8a5VBbdaX8q0+6gxkvE+4D9tRvJ/fC1rXo06YUaNbfUCVdBhbjBYOByD4yQ/jyPbg8w3PXF3ABJIAHEk8MVqfaDpoQHq7G3MjE4V5QVBPZuxj038jumoQbL61rBDXchihJyBL6CgcxuwLxJH38HxoLztJ0r2NtlYmNzIOyIjcB8ZD6OPZ3j4VRW2i1rWSVtUaGE8CYsxrj707ekxHHITHP1avWznRTY22GlU3Mg7ZcboPhGPR/e3j41ekUAAAAAcABwwKDVmzfQxCnp3sxmY8THGSiZ5nLeu/Ht9HnxFbL03TYrdBHBEkSDkqKFH4dvjWVXwnHE0Gt9OhuNPvL820bTxdcJprYEbxSdQwlgzw3w6yoYzjeEa4wedt0Da6zvDuw3CmQZDRN6EikcCDG2G4HhyxVV2k24srS/jnE6y/MyQ3CQkOfRZZIiSDu5B61cE/raqm0Gpvrn6Loe8eG5dSHcYd2HUqvDnjfYeFBvGsa9v4oRvSypGve7Ko+LGtRTbI65HboJL2WSNT85FbznrgnbuO6rvsBn0S3ZgZqz7OdHOlOi3Aja6Lj6S4ZmJxwIZOChgQQQVyCCDQSV10k6Yh3ReLIx5LCrzE+XVqRXyPbdpPoNLv5O5jCsKnyMzqfwqy2OnxQruwwxxr3IiqPgorJoKwusai/q6WiftrtB+ESP+ddiTaoecNig/bTOf9iv51Y6UEBual9uyH9CY/wC+Kq/SPtFfafYvJJLa5k+aTq0kV95weK7zkZVctx4cK2PWkukG3OuahcWUMmDY27PEvDEk+9H1gPgFITsww7qCmanszLb2llrECxrGqwEmMsx6xDgSOrABcsoU7rEb3ma3no+1808EVwNNmaOVQwaGWCTAPeGdGyOIIAPI1RehO6S80660q4GDHvjdIwRHLnPA8d5ZN4+BZanOgWZxYzW0nrW1zJH5DgxH75egtY2ytQcTO9seX8ZjeAe55FCH3ManYZVcBlYMp5FSCD5EVyZQRgjIPMGoKfZG33i8Aa1kOTv2zdVkntZB83IfbVqCepVbN7eWn06C6hH62Bd2VR3vDkhx3tEc90dTlhfRzxrLFIsiN6rKcg/+ueGOygyKr+yq9U91a/Vim3oh3RzKJQPISGRQOwKKsFQWield3sg9UNDED3mOPfbHfgybvmpHZQTtQ+vaGJykkchhuYs9TMozjPNXX68TcMqfMEEA1MUoK3abT9Wyw36C2mJ3UfOYZT2dXIeAY/yb4bu3udWSuq6tklRo5EV0YYZXAYEdxB4EVXxss0P6DdSW47ImHXQ+QRzvIPCN1HhQWWvjKDwIyKrg1HUIfpbKOcD69rKFJ/qp90DyEjV9/hnAvCaK6gP85bTY/fRWT+9QTB0yHOeojz37i/8AKslEAGAAB3DhUFDttpzHA1C2B7mmRT8GIOazo9dtW5XUB8pUP+dBI0qOfXbUc7qAecqD/OsObbPT09bULUHu6+Mn4Bs0GL0maMbzTLqFQS25voBzLRkSADz3d331Wf8AWXFb6Hb3ZYNO8XVxoebTRjcckfYBG8T3EDmwqdv+kzTYkZhdCTGcCNXfJ7BvBd0E+JAry9qAEkjsNyJGd2SMNkRhiTujwAwPdQSGyVq99qcCuS7zXAeUntG9vyE/0Qxr2DXnHoj2cv0Y31nbxSZVo4pJ2KIpyA7BV9Njw3cjA4sOPZs2TZvWbn9I1aO3U+slrEfwdirjzzQXfUNShgXfmmjiX7UjBR8Sao2tdL9jCd2HrLl84ARd1c+0+M/0Q1crPoisg2/cSXF0/a00p/NMMR5k1b9J0C1tf0e2ii7yiAE+bYyfeaDWMmt6/qPC3tvkcR+sw3DjxeUbxHiiCqlsbslayX82n3s7xTRNuxpGVCy4H1WZSc4wQuASPeK9G1oXpV2GuLrV3azAMjW6T4LbhYowiO4Tw3hiM8SPWFBJDRrvZyZrmNVvLFiOuO4omiXlkEdg/dPHIXIatv6bfx3ESTRMGjkUMjDtB4+4+B5VpjZvpMu7Ei01u2l3D6ImZDvY5HeGMSrj6y8faJqT0fbey0kXNvHIbiHrets1hIcCOVQzJvcFUJJvcCd7DDnQbdqH1/ae0shm5uEQ4yF5ufJFyx9wrUc+22r6sxjsYWijzgmHmPbnfAU9vo7p86l9nuhkE9bf3BdjxZIieJ+/K3pt7gp4czQcdW6YJJn6nTbNnc+q0il2PZkRRnOPEtw7RXTFsJq2p+lqV2Yozx6okMcfs4yIx2YJJPeK2to+i29om5bwJEvbujBPix5sfEkms+g1tqHRtaWdnJLBE0txCFmR5DvFjCwl3QoG4A4UocLxDVsS0nWREdCCjKGQjtUgEfhXYRVd2EO5btannaSvb8fsKQ0P/kNF+NBY6ikkWK76oDHXxvLw5b0ZjRz5sJE4fcJ5k1K1F3kebu3PaqTn3HqgfxK0EpSovUto7S3+nu4Yz3PIqn4E5NQn+sqwYlYZJbhhzEEE0n4hMfjQW+lVVNrZn+i0i9buMghh/wBpKD8RXaNV1FvV0yJf2t2AfhHE4/GgzNsNbFlZy3GN5lXESgEl5GIWNQBxOXI5eNaE2P8AlGka+kd4fSmJSV+JDifirA9o63dyezdburY9/NfX2oR25htQLErcSqJpHQyuGEIZupDB1G9IAFxy4109J2xt7qMAdo7YSwZdDE8hdhjJQbyAHJAIz2jxNBH69bLpe0ltcqQkN8GWXsG+eD+Q3+qcnvJq1dEdiVtp7lgR8suZbhARgiNz6HxA3vJhWvNXvJ9aTR1eKGQu8hwJHUuId0TCX0Pmg27zUtzHCttJql5GoDaXkAAAW9xEwAHd1vVcMUFipVe/hbGuOvt7qD24HZR5vDvoPe1SemaxBcjME8coHPq3VseeDwPnQZ1VzVtMeB2u7NcueNzAOAuFHMgcluAOTfWxut2FbHSgwYbsXFuslvKAJEDRuV3sA9u6SOI7jyPPurs0ywSCNY0zgZJJ4lmYlmZj2szEsT2kmvlhYLDvhOCu5fd7FZuL47gzZbHezHtrLoFKgbqU3F58m49VDGksw+28hYRoT9kBGZl7cx9mQZ6gUpSgUpSg6prdH9ZFbzAP51hvoVqedrAfOJP+VSNKCOXQbUcrWAeUSf8AKshLGJOUUa47lUf5Vk1q/p52sNraC1ibEtzkMRzWIev+9kL5b3dQau6YNuv+0bnqoW/isBIjxykfkZPLmF8OPDeIqoaNpZlIkdXFskkS3Mqj1FdsdvDexnHlX3ZrQpb65jtoVy7nGexV+szfdA4/lxr1A+wUCaTLpsKjDxt6RHFpuBEjd53wp8AABwAoLNptlHBEkUKhY0UKgHIAcvPz7ayaofRxtfC+mQtdXEcUkWYJetkVCGj9EZ3yOJXdJ8TVng2ls3VmS9t2VfWZZoyF8yGwPfQStKoeudLWnW+QkjXDd0IyP32whHkTVck2t1vUOFlZG2jP6xhxx3h5gFIx9lCfGg2pqWpw26dZPMkSfadgo8uPM+Faj2w6TYPldvPZK0rwiZGLqUR1lCjAz6Zw6K3IA44Hjkcoei4u4l1XUwXP1Q+W8hJN2eATyqw6/sbZ2unTS2UCdbCFnSXPWOTAyzYDkk4O4RgcOPKgpjaXretYM2YoCQQHBhj90fGR+8FsjuIqTsejiCxvbVbvF1Dcb0YLAoEuAGdcrvEMjIrAA54itv204kRXU5VlDKfAjI/Cora2Dfhj71ubRlPiLiH8xke+glreBUUIiqqgYVVAAA8AOAFdlK+MwAyTgDmTQfaVSNoelKwtcqshuJB9WHDAebk7g9xJ8Kpq7Y6zqpxY2/URH9YoyPHM0gCnyRd4UG3tS1SG3TfnmjiX7UjBR+J4nwrWF10l2sF9O9qkl0J44gVjUr89HvrnLDLBoyi5VT9GKh7rY2ytW63W9V35iMmNXZmIPex3pWXPaAtZn8LdEi+TtYMkTwXEbnMboZI2zDLl3XLYjkL4Zs+gKCYi1bX776G1hsYzyabJce5gTnzjFd0PRrPO+9qGqXE43RhY26pTkneUrxG7wQ5Xdz7hWyKUFY0no+022x1djESOTSDrTnvzJkg+VZW0O1FlpyD5TMkQPqIASx9lFBOPHGKna8hdJc0z6pd/KM74lYAHsQH5sD7u5ukd4Oe2g3genHTN7dxcY+11Yx/j3vwq02e3NlNazXcNwrxwoXkAyGXAJwUbDAnBA4cezNeQKuvRJs619fpH6XULh7nGcMisrqjdhDSKnA9xPZQeh+j3TXjteumH8Yuna4n58Gk4qnHkETdXHZg1Z6VFbR6yLWEvul5W9CCIetLIc7qj8yewAk8BQUfon0eNbrU5hkmO8ngiH1Y03t9go7CSRn2FrZtV3YTZ9rK1EcjBp5Gaa5Ycmmk4tjwHBc/dqxUCovU9nra4IaW3RnHqyY3XX2ZFw6+4ipSlBXTpV3b8ba565B+puyW9yTgdYvm4k91ZWlbQJK5hkR4LgAkwy4BIHNo2BKyp95ScZ44PCpisHWNJiuU3JVzg7yMpKujDkyMOKOO8flQZ1KgdD1CVJGs7pg0yrvxS4AE8QIG9gcBIpIDqOHFWGA2BPUFc0VsahqCnmRbOPZKMg/vI1WOqvtMfktxFqAHzYXqLzAziFm3kk8o3yT3LI57Ks6MCAQQQeII7RQfa65pd3jus3fu4OPdnJ92a7KUEe+swr679WO+VWjHxcAVyt9Zt5PUuYX9mRD+RrOrouLKOT14kb2lB/MUHMTqfrL8RXF7pBzdR5sKjn2Xsm4mxtj5wRn/douytiOVhaj+oj/6aDldbS2cX0l5bp7U0a/m1eaulvVDfanNJGweJAscLKQQVUZODyILlznxr05Fo9uvq28S+Uaj8hXlHbLTmOsXMHIvduF8BJId33YYUGwuhuWOwheY2N5cXM3AGG3ZlWIcQBI2Ewx9IkHsXurP296XZ4t+1jtmtJsDeaRld1VhngigqrEY4knAPLiDW5bS2WKNI0GERVVR3KoAA+ArybpWmy6zqpTJBnld5GPHcTJZvgvADlndHCghOtV3J3XlkYkksSxYniSeZJPOuNxcMh3TGEI7CuCPjW/tvdmIdLtrS9soQhsZlaTHrSRPhJN482Y+iMnkCcYFbE1DTba/gCzRJNFIoZd4Z4MMgqeanB4EEGg0l0GbW24mW0nt4RK5+ZuAihyeJ3HbGfZPu7RW/pc4OOeDjz7K8pdI+yb6PfKInbqziW2ftGDyJ+0rY4926e3FeodCv/lFtBPjHWxRyY7t9Q3+dB401O6llleSdmaVmJkL+tvduc8u7HZisjRNeuLRt6CZkzwZQfRcEYIdeTDHeK9Cbd9DtvfSNcQSfJ5nOZPR3kdjzJXIKse0g8eeMkmtTa10cpZuVudTtgR9SISSyfuBQF/pMB40G9uiPUev0m0btROqP9UTGP7qg++rBrd7bwxh7mRI0VlYGRgo3lOVxk8TnBA78Vo3RdtblII9P0i2cBAfTK9bKSxJLFRmOPiTz3gB21Lab0VXt4/X6jclCeY3utlx3ZPoRjwG8PCgldpOmiJMpZQmVuQklyiZ7ML67cew7tQKbO61rJ3rqRoYDxxKDGuPuwLgtjs38e1W09m9ibKxwYYB1n8q/pv8AvH1fJcDwqxUFF2b6K7G1w0iG5kH1pcFQfCMej8ckd9dPTFti+mWaC3AE0xKRtjgiqMswHIkZUAcuOezB2BVb272Oh1S36mUlGU70Ui8SjYxy+spHAjt8CAaDyJcTtIxd2Z3Y5ZmJJJPMkniTXOxs3mkSKJC8jsFRRzJPACtvSdA5jy02pxRxDm5jxw8d5wB8amtnr3QdF9KGZrm4Ix1ijrGOexGAEa58Dk9pNBtvTYWSGNHbedUVXbvYAAn3msmtfR7bahc4+R6NKFP6y6cQgeO6fWHkTWTHputzfS31rajut4TKcecxwD8aC8VA7UbH2eoAfKoFcqPRcEqwHtKQceB4eFRybDs3G41S/l7wJupX4Qqp/Gu9Oj3T+b23Wnvmkkm/2jNQU89D2jxtvPcy4+y88YH4KG/GrdoU+k2EfVW89pCucn55Mse9mZt5j5mpG22TsY/UsLZfKGMfju1nppsI5QxjyRR/lQYC7W2B5aha/wBvF/1V8tZLJ5jcJNFJKV3Q3Wh91eGQg3iEBIBO6BkgZzgVJGxiP6pP3R/yrFudn7SThJaQOPvRI35igkQc8q+1X/4FWIzuWqxZ7YC0B+MLKa+fwckT6DULpMfVkZbhT59cpk+DigsNKr3ynUIfpIIbpRzaA9S/uilYof7UeVZel7RQTv1QYpMBkwyqY5ABzIRsFl+8uV8aCWpSlBXtt13IFuhwe0dZgf5sejMPIwl+Hfunsqw1A7ecdOul4ZkheJM9ryjqkHmXZR76nEXAA7hQfXUEEEAg8CDxyKqi282m/QxtPZc+qXjLb/sx+th+56y/V3hhRbKUGHpWqw3KdZBKsi8iR2HtDA8VYdqkAisyoXVNmYJn60b8M/8ALwN1b+G8RwkHg4YeFYoTUoOTQXiffzby48SoaNz/AEUFBZKVW/4XBP0myvIO89SZl/etjIMeeK7oNtNPY7ovoA32XkVG/dcg591BPUrFh1GF+KzRt5Op/I139av2h8RQc68+dOmjtaalDqKLlJCjN3dbFu8D3ZQLjvw1b7kvY15yoPNgP86rO2lxpl3bSW11e2yq3ImaMMrD1WXLcwfiMg8CaC0WdyssaSIwZHVXQjkVYAg+8GtLaDpq6PtG4l9GC7SQW0h4Ll2RwueQIYbmPvKfrU6POkKPTg9heTrLDET8nuYSZVKniFIXLY48OHDlyAqy7R7Q22pwdSNJvruNvSRxD1Sg9jJI5GD4jmMg5BxQX7WNOS5glgf1JUZG8mBGR4jnVP6HNSd7E2sv01lK9tIPBD6PuA9EewagNmbTaGFWjjVBDyiF/KsroPbh4tw4YYYHDA4VW9f0uaz1D/4hqDW8d6jSTz2u8iloQfQKjGeBHYcmQcCTmglv9JDceO0VSDKrycARkKQuc9wJC/Csix6U44LeCzsrWW6lihjjzggEoqqSFUM7cR3L51g9HfR3HczteSxSCy/+XjnwZJ+GOslwAAh9YKOfDmBltzWGnxQLuQxJEv2Y1Cj4KKDUj6ZtBqf00gtITzUHquHsoWkPsuwFTWz/AENWcODcO9ww+r9GmfZU7x97EeFbKpQY2n6fFAgjhiSNByVFCj4CsmlRGv7TWtku9c3CR9oXm7eyi5Y+4UEvXXPMqKWdgqjiWYgADxJ4CtQaz0wyzP1OnWjFjwVnUu59mJPzJPiKxrXo71PUmEupXTRrnIRiHb+jGpEcfDt594oLbr/S3YW+RGzXDD+S9T3yNhSPFd6q/HtHrup/olstpEeUjDHD25Blh4pHV12c6PrGywyQCSQfrZcO2e8ZG6h9kCrVQavsuiISsJdRvprl+e6GIAzzG85L49ncq86LsxaWn6PbRxn7QXLHzc5Y+81L0oFKUoFKUoFKUoFKUoFYYv8AecoiM+6cOwwFU8DjJOS2D2A47SKzKhtlZgYWTk8c0ySjt3+sZ8n21ZZB4SA0EzWFq2kw3Kbk8SuAcrngVbsZGHpIw7GUgis2lBWJLqbT+MztPZ9szcZYB3y4+kiH8pjeXm28MsLKjAgEEEHiCOORX0jPA1X9DgNpM1p+oYGS05+gAVEkXsqzBk+6xUDEdBIXmnGWaNnb5qI76Rj60nEBnPaFByq/a9LmFxI0pQKUpQKUpQK6p7ZHGHRWHcwB/Ou2lBCz7I2DnL6fase8wRk/Hdrp/gPpv/261/sY/wDpqwUoIFditOH/ANOtP/14j/u1n2+iW0fqW0K+zGg/IVn0oMHVNHguYjDPCkkZ5qwGPMdx8RxFUU9Fz25zpuqXNouSeqPz0fHuUkfE7xrZFdF7eRwoZJZEjQc2dgoHmScCgoB2Q1l/RfX8DvS2QH8CD+NV/bno1+T2b3q3VxdXduUm37h98FEOXG6fq49LiT6mO2toaVtNZ3LlLe7hlcDJVJFY4HM4ByRy4+NSc0QZSrAFWBDA9oPAj4UGLouorc28Vwnqyorr4bwBwfEcvdWbWtNgddg06G6sbu4SP5HcOkW+3FoZMyR4HNiQW4AHsrF1vpmiB6uxt3nc8FZwVB9lBmRvIhaDatU7aTpKsLPK9b10g/Vw4cg9zNncU+BOfCqC2h67q/6Q5t4G+o+Ylwf5pfTbyk+NWrZ3ogsoMNOWuXHY3ox+6NTxHgxagqF1t7quqMYrCBok5HqvSYe3MwCp7t0+JqT2f6Gmdut1C4LMeLJGSSx+/K/E+4Z+9W3La3SNQkaKijgqqAoA8AOArtoI3RNAtrNNy2gSMdpUcW9pj6THxJNSVKUClKUClKUClKUClKUClKUClKUCoDWdOljl+V2gDS4CzQk7qzoucYPJJlyd1jwIO63DBWfpQRui65DdBurYh0OJYnG7JG3c6HiPA8jzBI41JVF6voEFwVd1Kyr6ksbGORfAOpBx905B7QaxYbC+i4LeRzIP+8Q4f+0hZV/8vPjQT1ROoHfurZFPpRl5nx2JuPEAe7eZ8jv6tu403LxuBeCPvKq8hx4ZKgHxIPkay9PsFhBwWZmOZHcgs55ZJAA8gAAOwCgy6UpQKUpQKVxkTIwc+4kH4jjWG9k/1LiQdykIw/Fd4/vUGdSoow3g5T27DsBgdT7yJj+VcGe+HJLVvOSRf+G1BMUqEMuofyVoP66U/wDBFdUq6mfVeyTzSaT8nSgsFKq7aXqbc9SgT9lZ8fjJM35V0ybH3En02s3p/ZdTD/gjz+NBbJJAoyxAA5knArzH0zaxLealIiyb8EO6sO6wK8VUueBwWLEgnwA7K3V/qwsGIadZrhhyM88r/hvAfhWtOmno8Nvu3dlFu24QCaOMH5srn08D6pGMnsIyedBrDTS9tKkyTdXJGwZGXmCPz8u2t8ra7Qagqs08NlC4ziM4bdIyD6O82cffStZdG2x9jdlJrvUoY1VvnLdmCO2DwG85A3TwJK54EjgeI3NtH0oWcC9XaMLy5YYhht/nATjhlkyMeAyfDtoKNs9sLDJrM9ldSvciGBZJHyyFpGMfBiGLY3W+1mtx6PoNtaDFvbxxZ5lFAJ825t7zVX6L9l57YT3d6c3l2+/KM53F4lU8+J4DgAFA5VeqBSlKBSlKBSlKBSlKBSlKBSlKBSlKBSlKBSlKBSlKBSlKBSlKBSlKBSlKBSlKBSlKBSlKBSlKBSlKCs33R/pszF3sId4nJKruZPaTuYBPnUrpGg21qCLe2iizz3EVSfMgZPvpSgkaUpQKUpQKUpQKUpQKUpQKUpQKUpQKUpQKUpQKUpQKUpQKUpQKUpQKUpQf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2485214" y="23417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  <a:p>
            <a:endParaRPr lang="es-ES" dirty="0"/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29038"/>
            <a:ext cx="2634413" cy="1109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438" y="1770319"/>
            <a:ext cx="1550081" cy="109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ttp://www.cse.msu.edu/~zhangy72/netflix/images/netfli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448" y="1802344"/>
            <a:ext cx="1630185" cy="108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attrselec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96" y="1810362"/>
            <a:ext cx="1850743" cy="109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755576" y="1780440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Music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419872" y="1780440"/>
            <a:ext cx="681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b="1" dirty="0" smtClean="0"/>
              <a:t>Films</a:t>
            </a:r>
            <a:endParaRPr lang="en-US" b="1" dirty="0" smtClean="0"/>
          </a:p>
        </p:txBody>
      </p:sp>
      <p:sp>
        <p:nvSpPr>
          <p:cNvPr id="17" name="16 Rectángulo"/>
          <p:cNvSpPr/>
          <p:nvPr/>
        </p:nvSpPr>
        <p:spPr>
          <a:xfrm>
            <a:off x="6147445" y="1780440"/>
            <a:ext cx="703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b="1" dirty="0" err="1" smtClean="0"/>
              <a:t>Fonts</a:t>
            </a:r>
            <a:endParaRPr lang="en-US" b="1" dirty="0" smtClean="0"/>
          </a:p>
        </p:txBody>
      </p:sp>
      <p:sp>
        <p:nvSpPr>
          <p:cNvPr id="10" name="9 Rectángulo"/>
          <p:cNvSpPr/>
          <p:nvPr/>
        </p:nvSpPr>
        <p:spPr>
          <a:xfrm>
            <a:off x="612776" y="3579862"/>
            <a:ext cx="1386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 smtClean="0"/>
              <a:t>Illustration</a:t>
            </a:r>
            <a:endParaRPr lang="en-US" sz="1400" dirty="0"/>
          </a:p>
        </p:txBody>
      </p:sp>
      <p:sp>
        <p:nvSpPr>
          <p:cNvPr id="11" name="10 Rectángulo"/>
          <p:cNvSpPr/>
          <p:nvPr/>
        </p:nvSpPr>
        <p:spPr>
          <a:xfrm>
            <a:off x="4788024" y="4083918"/>
            <a:ext cx="338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Style-based retrieval of </a:t>
            </a:r>
            <a:r>
              <a:rPr lang="en-US" sz="1600" dirty="0" err="1" smtClean="0"/>
              <a:t>black&amp;white</a:t>
            </a:r>
            <a:r>
              <a:rPr lang="en-US" sz="1600" dirty="0" smtClean="0"/>
              <a:t> </a:t>
            </a:r>
            <a:r>
              <a:rPr lang="en-US" sz="1600" dirty="0"/>
              <a:t>line </a:t>
            </a:r>
            <a:r>
              <a:rPr lang="en-US" sz="1600" dirty="0" smtClean="0"/>
              <a:t>drawings</a:t>
            </a:r>
            <a:endParaRPr lang="es-ES" sz="1600" dirty="0"/>
          </a:p>
        </p:txBody>
      </p:sp>
      <p:sp>
        <p:nvSpPr>
          <p:cNvPr id="13" name="12 Rectángulo"/>
          <p:cNvSpPr/>
          <p:nvPr/>
        </p:nvSpPr>
        <p:spPr>
          <a:xfrm>
            <a:off x="4223066" y="2935209"/>
            <a:ext cx="13997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[Bell &amp; </a:t>
            </a:r>
            <a:r>
              <a:rPr lang="en-US" sz="1200" dirty="0" err="1"/>
              <a:t>Koren</a:t>
            </a:r>
            <a:r>
              <a:rPr lang="en-US" sz="1200" dirty="0"/>
              <a:t> 2007]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6941373" y="2935209"/>
            <a:ext cx="17844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[O’Donovan </a:t>
            </a:r>
            <a:r>
              <a:rPr lang="en-US" sz="1200" dirty="0"/>
              <a:t>et al. 2014]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1301846" y="2935209"/>
            <a:ext cx="21012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[</a:t>
            </a:r>
            <a:r>
              <a:rPr lang="en-US" sz="1200" dirty="0" err="1"/>
              <a:t>Aucouturier</a:t>
            </a:r>
            <a:r>
              <a:rPr lang="en-US" sz="1200" dirty="0"/>
              <a:t> </a:t>
            </a:r>
            <a:r>
              <a:rPr lang="en-US" sz="1200" dirty="0" smtClean="0"/>
              <a:t>&amp; </a:t>
            </a:r>
            <a:r>
              <a:rPr lang="en-US" sz="1200" dirty="0" err="1" smtClean="0"/>
              <a:t>Pachet</a:t>
            </a:r>
            <a:r>
              <a:rPr lang="en-US" sz="1200" dirty="0" smtClean="0"/>
              <a:t> </a:t>
            </a:r>
            <a:r>
              <a:rPr lang="en-US" sz="1200" dirty="0"/>
              <a:t>2002]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4722093" y="3629038"/>
            <a:ext cx="1986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Hurtut</a:t>
            </a:r>
            <a:r>
              <a:rPr lang="en-US" dirty="0"/>
              <a:t> et al. 2011]</a:t>
            </a:r>
            <a:endParaRPr lang="es-ES" dirty="0"/>
          </a:p>
        </p:txBody>
      </p:sp>
      <p:sp>
        <p:nvSpPr>
          <p:cNvPr id="25" name="1 Título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 smtClean="0"/>
              <a:t>Related</a:t>
            </a:r>
            <a:r>
              <a:rPr lang="es-ES" dirty="0" smtClean="0"/>
              <a:t> </a:t>
            </a:r>
            <a:r>
              <a:rPr lang="es-ES" dirty="0" err="1" smtClean="0"/>
              <a:t>Work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1017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17"/>
              <p:cNvSpPr txBox="1"/>
              <p:nvPr/>
            </p:nvSpPr>
            <p:spPr>
              <a:xfrm>
                <a:off x="6588224" y="3717797"/>
                <a:ext cx="1956642" cy="7641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s-ES" sz="1600" b="1" dirty="0" smtClean="0">
                    <a:latin typeface="Cambria Math"/>
                  </a:rPr>
                  <a:t>DISTANCE METRIC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s-E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s-ES" b="1" i="0">
                            <a:latin typeface="Cambria Math"/>
                          </a:rPr>
                          <m:t>𝐝</m:t>
                        </m:r>
                      </m:e>
                      <m:sub>
                        <m:r>
                          <a:rPr lang="es-ES" b="1" i="0">
                            <a:latin typeface="Cambria Math"/>
                          </a:rPr>
                          <m:t>𝐬𝐭𝐲𝐥𝐞</m:t>
                        </m:r>
                      </m:sub>
                    </m:sSub>
                  </m:oMath>
                </a14:m>
                <a:r>
                  <a:rPr lang="es-ES" b="1" dirty="0" smtClean="0">
                    <a:latin typeface="Cambria Math"/>
                  </a:rPr>
                  <a:t>(        ,        )</a:t>
                </a:r>
              </a:p>
            </p:txBody>
          </p:sp>
        </mc:Choice>
        <mc:Fallback xmlns="">
          <p:sp>
            <p:nvSpPr>
              <p:cNvPr id="35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3717797"/>
                <a:ext cx="1956642" cy="764120"/>
              </a:xfrm>
              <a:prstGeom prst="rect">
                <a:avLst/>
              </a:prstGeom>
              <a:blipFill rotWithShape="1">
                <a:blip r:embed="rId3"/>
                <a:stretch>
                  <a:fillRect b="-7087"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4" descr="http://www.elenagarces.ctlprojects.com/allDataset/Clip%20Art/Animals/Cartoons%20(Do%20-%20Do)/Dog-House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524" y="710984"/>
            <a:ext cx="401180" cy="42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Decisión"/>
          <p:cNvSpPr/>
          <p:nvPr/>
        </p:nvSpPr>
        <p:spPr>
          <a:xfrm>
            <a:off x="3373528" y="3504926"/>
            <a:ext cx="2389107" cy="1143758"/>
          </a:xfrm>
          <a:prstGeom prst="flowChartDecisi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400" b="1" dirty="0">
              <a:latin typeface="Cooper Std Black" pitchFamily="18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6480212" y="1664970"/>
            <a:ext cx="2160240" cy="1338828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 smtClean="0"/>
              <a:t>Style </a:t>
            </a:r>
            <a:r>
              <a:rPr lang="es-ES" dirty="0" err="1" smtClean="0"/>
              <a:t>Visualization</a:t>
            </a:r>
            <a:endParaRPr lang="es-ES" dirty="0" smtClean="0"/>
          </a:p>
          <a:p>
            <a:pPr algn="ctr">
              <a:lnSpc>
                <a:spcPct val="150000"/>
              </a:lnSpc>
            </a:pPr>
            <a:r>
              <a:rPr lang="es-ES" dirty="0" err="1" smtClean="0"/>
              <a:t>Search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 Style</a:t>
            </a:r>
          </a:p>
          <a:p>
            <a:pPr algn="ctr">
              <a:lnSpc>
                <a:spcPct val="150000"/>
              </a:lnSpc>
            </a:pPr>
            <a:r>
              <a:rPr lang="es-ES" dirty="0" err="1" smtClean="0"/>
              <a:t>Mash</a:t>
            </a:r>
            <a:r>
              <a:rPr lang="es-ES" dirty="0" smtClean="0"/>
              <a:t>-up App</a:t>
            </a:r>
            <a:endParaRPr lang="es-ES" dirty="0"/>
          </a:p>
        </p:txBody>
      </p:sp>
      <p:sp>
        <p:nvSpPr>
          <p:cNvPr id="1060" name="1059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Overview</a:t>
            </a:r>
            <a:endParaRPr lang="es-ES" dirty="0"/>
          </a:p>
        </p:txBody>
      </p:sp>
      <p:sp>
        <p:nvSpPr>
          <p:cNvPr id="36" name="35 CuadroTexto"/>
          <p:cNvSpPr txBox="1"/>
          <p:nvPr/>
        </p:nvSpPr>
        <p:spPr>
          <a:xfrm>
            <a:off x="3923545" y="3712580"/>
            <a:ext cx="1289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METRIC</a:t>
            </a:r>
          </a:p>
          <a:p>
            <a:pPr algn="ctr"/>
            <a:r>
              <a:rPr lang="es-ES" b="1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LEARNING</a:t>
            </a:r>
            <a:endParaRPr lang="es-ES" b="1" dirty="0">
              <a:latin typeface="Cambria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Picture 2" descr="http://www.elenagarces.ctlprojects.com/allDataset/Clip%20Art/Animals/Cartoons%20(Do%20-%20Do)/Dog---Sa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979712" y="670254"/>
            <a:ext cx="430706" cy="56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Rectángulo"/>
          <p:cNvSpPr/>
          <p:nvPr/>
        </p:nvSpPr>
        <p:spPr>
          <a:xfrm>
            <a:off x="1595200" y="3222409"/>
            <a:ext cx="744552" cy="1381220"/>
          </a:xfrm>
          <a:prstGeom prst="rect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Disco magnético"/>
          <p:cNvSpPr/>
          <p:nvPr/>
        </p:nvSpPr>
        <p:spPr>
          <a:xfrm>
            <a:off x="827584" y="1499768"/>
            <a:ext cx="1728192" cy="898678"/>
          </a:xfrm>
          <a:prstGeom prst="flowChartMagneticDisk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2" descr="http://www.elenagarces.ctlprojects.com/allDataset/Clip%20Art/Holidays/Halloween%20(A%20-%20Co)/Cat-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1" y="1148222"/>
            <a:ext cx="696033" cy="5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elenagarces.ctlprojects.com/allDataset/Clip%20Art/Animals/Cartoons%20(E%20-%20Fi)/Fish-08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39060" flipH="1">
            <a:off x="1932709" y="1303816"/>
            <a:ext cx="704652" cy="44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024008" y="1752115"/>
            <a:ext cx="1387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 smtClean="0">
                <a:latin typeface="Cambria" panose="02040503050406030204" pitchFamily="18" charset="0"/>
                <a:ea typeface="Cambria Math" panose="02040503050406030204" pitchFamily="18" charset="0"/>
              </a:rPr>
              <a:t>Illustration</a:t>
            </a:r>
            <a:endParaRPr lang="es-ES" b="1" dirty="0" smtClean="0">
              <a:latin typeface="Cambria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s-ES" b="1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Clip-art</a:t>
            </a:r>
          </a:p>
        </p:txBody>
      </p:sp>
      <p:sp>
        <p:nvSpPr>
          <p:cNvPr id="28" name="27 Flecha abajo"/>
          <p:cNvSpPr/>
          <p:nvPr/>
        </p:nvSpPr>
        <p:spPr>
          <a:xfrm>
            <a:off x="1523617" y="2470454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51 Flecha abajo"/>
          <p:cNvSpPr/>
          <p:nvPr/>
        </p:nvSpPr>
        <p:spPr>
          <a:xfrm rot="16200000">
            <a:off x="2678432" y="3817246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55 Flecha abajo"/>
          <p:cNvSpPr/>
          <p:nvPr/>
        </p:nvSpPr>
        <p:spPr>
          <a:xfrm>
            <a:off x="4338635" y="2758486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56 Rectángulo"/>
          <p:cNvSpPr/>
          <p:nvPr/>
        </p:nvSpPr>
        <p:spPr>
          <a:xfrm>
            <a:off x="467544" y="3147814"/>
            <a:ext cx="12480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latin typeface="Cambria" panose="02040503050406030204" pitchFamily="18" charset="0"/>
              </a:rPr>
              <a:t>FEATURE</a:t>
            </a:r>
          </a:p>
          <a:p>
            <a:pPr algn="ctr"/>
            <a:r>
              <a:rPr lang="es-ES" sz="1600" b="1" dirty="0">
                <a:latin typeface="Cambria" panose="02040503050406030204" pitchFamily="18" charset="0"/>
              </a:rPr>
              <a:t>VECTOR</a:t>
            </a:r>
            <a:endParaRPr lang="es-ES" sz="2000" dirty="0">
              <a:latin typeface="Cambria" panose="02040503050406030204" pitchFamily="18" charset="0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1715477" y="4266501"/>
            <a:ext cx="503999" cy="29415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1715476" y="3274732"/>
            <a:ext cx="504000" cy="29415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1715476" y="3605322"/>
            <a:ext cx="504000" cy="2941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1" name="60 CuadroTexto"/>
          <p:cNvSpPr txBox="1"/>
          <p:nvPr/>
        </p:nvSpPr>
        <p:spPr>
          <a:xfrm>
            <a:off x="1715476" y="3935912"/>
            <a:ext cx="504000" cy="29415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9" name="68 Flecha abajo"/>
          <p:cNvSpPr/>
          <p:nvPr/>
        </p:nvSpPr>
        <p:spPr>
          <a:xfrm rot="16200000">
            <a:off x="5890815" y="3810134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Rectángulo"/>
          <p:cNvSpPr/>
          <p:nvPr/>
        </p:nvSpPr>
        <p:spPr>
          <a:xfrm>
            <a:off x="6683810" y="1199823"/>
            <a:ext cx="175304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b="1" dirty="0">
                <a:latin typeface="Cambria" panose="02040503050406030204" pitchFamily="18" charset="0"/>
                <a:ea typeface="Cambria Math" panose="02040503050406030204" pitchFamily="18" charset="0"/>
              </a:rPr>
              <a:t>APPLICATIONS</a:t>
            </a:r>
            <a:endParaRPr lang="es-ES" dirty="0"/>
          </a:p>
        </p:txBody>
      </p:sp>
      <p:sp>
        <p:nvSpPr>
          <p:cNvPr id="70" name="69 Flecha abajo"/>
          <p:cNvSpPr/>
          <p:nvPr/>
        </p:nvSpPr>
        <p:spPr>
          <a:xfrm rot="10800000">
            <a:off x="7344308" y="3075806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3" name="Picture 28" descr="C:\Users\Elena\Doctorado\DATASETS\ClipArt\microsoft\png\Style_714\MC90023218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6635" y="4083918"/>
            <a:ext cx="449781" cy="41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32" descr="C:\Users\Elena\Doctorado\DATASETS\ClipArt\microsoft\png\Style_1173\MC90033059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1466" y="4102708"/>
            <a:ext cx="471463" cy="54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D:\Project_ClipArt\dropbox\code\images\Eyeball Smirking [Converted]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925519"/>
            <a:ext cx="367011" cy="3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4" descr="C:\Users\Elena\Doctorado\DATASETS\ClipArt\microsoft\png\Style_714\MC9002322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366301"/>
            <a:ext cx="567100" cy="34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3712293" y="1347614"/>
            <a:ext cx="2227859" cy="1296144"/>
            <a:chOff x="3496269" y="1347614"/>
            <a:chExt cx="2227859" cy="1296144"/>
          </a:xfrm>
        </p:grpSpPr>
        <p:grpSp>
          <p:nvGrpSpPr>
            <p:cNvPr id="15" name="14 Grupo"/>
            <p:cNvGrpSpPr/>
            <p:nvPr/>
          </p:nvGrpSpPr>
          <p:grpSpPr>
            <a:xfrm>
              <a:off x="3496269" y="1347614"/>
              <a:ext cx="2227859" cy="1296144"/>
              <a:chOff x="3496269" y="1167594"/>
              <a:chExt cx="2227859" cy="1296144"/>
            </a:xfrm>
          </p:grpSpPr>
          <p:sp>
            <p:nvSpPr>
              <p:cNvPr id="41" name="40 Rectángulo"/>
              <p:cNvSpPr/>
              <p:nvPr/>
            </p:nvSpPr>
            <p:spPr>
              <a:xfrm>
                <a:off x="3496269" y="1167594"/>
                <a:ext cx="18678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b="1" dirty="0" smtClean="0">
                    <a:latin typeface="Cambria" panose="02040503050406030204" pitchFamily="18" charset="0"/>
                  </a:rPr>
                  <a:t>TRAINING DATA</a:t>
                </a:r>
                <a:endParaRPr lang="es-ES" b="1" dirty="0">
                  <a:latin typeface="Cambria" panose="02040503050406030204" pitchFamily="18" charset="0"/>
                </a:endParaRPr>
              </a:p>
            </p:txBody>
          </p:sp>
          <p:grpSp>
            <p:nvGrpSpPr>
              <p:cNvPr id="13" name="12 Grupo"/>
              <p:cNvGrpSpPr/>
              <p:nvPr/>
            </p:nvGrpSpPr>
            <p:grpSpPr>
              <a:xfrm>
                <a:off x="3836774" y="1662958"/>
                <a:ext cx="1877649" cy="579198"/>
                <a:chOff x="6948264" y="1158902"/>
                <a:chExt cx="1877649" cy="579198"/>
              </a:xfrm>
            </p:grpSpPr>
            <p:pic>
              <p:nvPicPr>
                <p:cNvPr id="4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948264" y="1158902"/>
                  <a:ext cx="676256" cy="5610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5391" r="29351"/>
                <a:stretch/>
              </p:blipFill>
              <p:spPr bwMode="auto">
                <a:xfrm>
                  <a:off x="7662818" y="1180011"/>
                  <a:ext cx="528438" cy="5276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8229914" y="1167594"/>
                  <a:ext cx="595999" cy="5705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" name="13 Abrir corchete"/>
              <p:cNvSpPr/>
              <p:nvPr/>
            </p:nvSpPr>
            <p:spPr>
              <a:xfrm flipH="1">
                <a:off x="5624143" y="1671650"/>
                <a:ext cx="99985" cy="792088"/>
              </a:xfrm>
              <a:prstGeom prst="leftBracket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" name="52 Abrir corchete"/>
              <p:cNvSpPr/>
              <p:nvPr/>
            </p:nvSpPr>
            <p:spPr>
              <a:xfrm>
                <a:off x="3896604" y="1671650"/>
                <a:ext cx="99985" cy="792088"/>
              </a:xfrm>
              <a:prstGeom prst="leftBracket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45" name="44 Flecha abajo"/>
            <p:cNvSpPr/>
            <p:nvPr/>
          </p:nvSpPr>
          <p:spPr>
            <a:xfrm rot="16200000">
              <a:off x="3682274" y="2098775"/>
              <a:ext cx="205121" cy="297876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6" name="Picture 2" descr="http://upload.wikimedia.org/wikipedia/commons/b/b8/Group_people_icon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480" y="1949107"/>
            <a:ext cx="864096" cy="57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47 Rectángulo"/>
          <p:cNvSpPr/>
          <p:nvPr/>
        </p:nvSpPr>
        <p:spPr>
          <a:xfrm>
            <a:off x="4211960" y="2274426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tx1"/>
                </a:solidFill>
              </a:rPr>
              <a:t>A        B        C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1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32" grpId="0" animBg="1"/>
      <p:bldP spid="36" grpId="0"/>
      <p:bldP spid="23" grpId="0" animBg="1"/>
      <p:bldP spid="25" grpId="0" animBg="1"/>
      <p:bldP spid="10" grpId="0"/>
      <p:bldP spid="28" grpId="0" animBg="1"/>
      <p:bldP spid="52" grpId="0" animBg="1"/>
      <p:bldP spid="56" grpId="0" animBg="1"/>
      <p:bldP spid="57" grpId="0"/>
      <p:bldP spid="58" grpId="0" animBg="1"/>
      <p:bldP spid="59" grpId="0" animBg="1"/>
      <p:bldP spid="60" grpId="0" animBg="1"/>
      <p:bldP spid="61" grpId="0" animBg="1"/>
      <p:bldP spid="69" grpId="0" animBg="1"/>
      <p:bldP spid="31" grpId="0"/>
      <p:bldP spid="70" grpId="0" animBg="1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17"/>
              <p:cNvSpPr txBox="1"/>
              <p:nvPr/>
            </p:nvSpPr>
            <p:spPr>
              <a:xfrm>
                <a:off x="6588224" y="3717797"/>
                <a:ext cx="1956642" cy="7641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s-ES" sz="1600" b="1" dirty="0" smtClean="0">
                    <a:latin typeface="Cambria Math"/>
                  </a:rPr>
                  <a:t>DISTANCE METRIC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s-E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s-ES" b="1" i="0">
                            <a:latin typeface="Cambria Math"/>
                          </a:rPr>
                          <m:t>𝐝</m:t>
                        </m:r>
                      </m:e>
                      <m:sub>
                        <m:r>
                          <a:rPr lang="es-ES" b="1" i="0">
                            <a:latin typeface="Cambria Math"/>
                          </a:rPr>
                          <m:t>𝐬𝐭𝐲𝐥𝐞</m:t>
                        </m:r>
                      </m:sub>
                    </m:sSub>
                  </m:oMath>
                </a14:m>
                <a:r>
                  <a:rPr lang="es-ES" b="1" dirty="0" smtClean="0">
                    <a:latin typeface="Cambria Math"/>
                  </a:rPr>
                  <a:t>(        ,        )</a:t>
                </a:r>
              </a:p>
            </p:txBody>
          </p:sp>
        </mc:Choice>
        <mc:Fallback xmlns="">
          <p:sp>
            <p:nvSpPr>
              <p:cNvPr id="35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3717797"/>
                <a:ext cx="1956642" cy="764120"/>
              </a:xfrm>
              <a:prstGeom prst="rect">
                <a:avLst/>
              </a:prstGeom>
              <a:blipFill rotWithShape="1">
                <a:blip r:embed="rId3"/>
                <a:stretch>
                  <a:fillRect b="-7087"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4" descr="http://www.elenagarces.ctlprojects.com/allDataset/Clip%20Art/Animals/Cartoons%20(Do%20-%20Do)/Dog-House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524" y="710984"/>
            <a:ext cx="401180" cy="42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Decisión"/>
          <p:cNvSpPr/>
          <p:nvPr/>
        </p:nvSpPr>
        <p:spPr>
          <a:xfrm>
            <a:off x="3373528" y="3504926"/>
            <a:ext cx="2389107" cy="1143758"/>
          </a:xfrm>
          <a:prstGeom prst="flowChartDecisi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400" b="1" dirty="0">
              <a:latin typeface="Cooper Std Black" pitchFamily="18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6480212" y="1664970"/>
            <a:ext cx="2160240" cy="1338828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 smtClean="0"/>
              <a:t>Style </a:t>
            </a:r>
            <a:r>
              <a:rPr lang="es-ES" dirty="0" err="1" smtClean="0"/>
              <a:t>Visualization</a:t>
            </a:r>
            <a:endParaRPr lang="es-ES" dirty="0" smtClean="0"/>
          </a:p>
          <a:p>
            <a:pPr algn="ctr">
              <a:lnSpc>
                <a:spcPct val="150000"/>
              </a:lnSpc>
            </a:pPr>
            <a:r>
              <a:rPr lang="es-ES" dirty="0" err="1" smtClean="0"/>
              <a:t>Search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 Style</a:t>
            </a:r>
          </a:p>
          <a:p>
            <a:pPr algn="ctr">
              <a:lnSpc>
                <a:spcPct val="150000"/>
              </a:lnSpc>
            </a:pPr>
            <a:r>
              <a:rPr lang="es-ES" dirty="0" err="1" smtClean="0"/>
              <a:t>Mash</a:t>
            </a:r>
            <a:r>
              <a:rPr lang="es-ES" dirty="0" smtClean="0"/>
              <a:t>-up App</a:t>
            </a:r>
            <a:endParaRPr lang="es-ES" dirty="0"/>
          </a:p>
        </p:txBody>
      </p:sp>
      <p:sp>
        <p:nvSpPr>
          <p:cNvPr id="1060" name="1059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Overview</a:t>
            </a:r>
            <a:endParaRPr lang="es-ES" dirty="0"/>
          </a:p>
        </p:txBody>
      </p:sp>
      <p:sp>
        <p:nvSpPr>
          <p:cNvPr id="36" name="35 CuadroTexto"/>
          <p:cNvSpPr txBox="1"/>
          <p:nvPr/>
        </p:nvSpPr>
        <p:spPr>
          <a:xfrm>
            <a:off x="3923545" y="3712580"/>
            <a:ext cx="1289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METRIC</a:t>
            </a:r>
          </a:p>
          <a:p>
            <a:pPr algn="ctr"/>
            <a:r>
              <a:rPr lang="es-ES" b="1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LEARNING</a:t>
            </a:r>
            <a:endParaRPr lang="es-ES" b="1" dirty="0">
              <a:latin typeface="Cambria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Picture 2" descr="http://www.elenagarces.ctlprojects.com/allDataset/Clip%20Art/Animals/Cartoons%20(Do%20-%20Do)/Dog---Sa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979712" y="670254"/>
            <a:ext cx="430706" cy="56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Rectángulo"/>
          <p:cNvSpPr/>
          <p:nvPr/>
        </p:nvSpPr>
        <p:spPr>
          <a:xfrm>
            <a:off x="1595200" y="3222409"/>
            <a:ext cx="744552" cy="1381220"/>
          </a:xfrm>
          <a:prstGeom prst="rect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Disco magnético"/>
          <p:cNvSpPr/>
          <p:nvPr/>
        </p:nvSpPr>
        <p:spPr>
          <a:xfrm>
            <a:off x="827584" y="1499768"/>
            <a:ext cx="1728192" cy="898678"/>
          </a:xfrm>
          <a:prstGeom prst="flowChartMagneticDisk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2" descr="http://www.elenagarces.ctlprojects.com/allDataset/Clip%20Art/Holidays/Halloween%20(A%20-%20Co)/Cat-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1" y="1148222"/>
            <a:ext cx="696033" cy="5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elenagarces.ctlprojects.com/allDataset/Clip%20Art/Animals/Cartoons%20(E%20-%20Fi)/Fish-08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39060" flipH="1">
            <a:off x="1932709" y="1303816"/>
            <a:ext cx="704652" cy="44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024008" y="1752115"/>
            <a:ext cx="1387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 smtClean="0">
                <a:latin typeface="Cambria" panose="02040503050406030204" pitchFamily="18" charset="0"/>
                <a:ea typeface="Cambria Math" panose="02040503050406030204" pitchFamily="18" charset="0"/>
              </a:rPr>
              <a:t>Illustration</a:t>
            </a:r>
            <a:endParaRPr lang="es-ES" b="1" dirty="0" smtClean="0">
              <a:latin typeface="Cambria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s-ES" b="1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Clip-art</a:t>
            </a:r>
          </a:p>
        </p:txBody>
      </p:sp>
      <p:sp>
        <p:nvSpPr>
          <p:cNvPr id="28" name="27 Flecha abajo"/>
          <p:cNvSpPr/>
          <p:nvPr/>
        </p:nvSpPr>
        <p:spPr>
          <a:xfrm>
            <a:off x="1523617" y="2470454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51 Flecha abajo"/>
          <p:cNvSpPr/>
          <p:nvPr/>
        </p:nvSpPr>
        <p:spPr>
          <a:xfrm rot="16200000">
            <a:off x="2678432" y="3817246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55 Flecha abajo"/>
          <p:cNvSpPr/>
          <p:nvPr/>
        </p:nvSpPr>
        <p:spPr>
          <a:xfrm>
            <a:off x="4338635" y="2758486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56 Rectángulo"/>
          <p:cNvSpPr/>
          <p:nvPr/>
        </p:nvSpPr>
        <p:spPr>
          <a:xfrm>
            <a:off x="467544" y="3147814"/>
            <a:ext cx="12480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latin typeface="Cambria" panose="02040503050406030204" pitchFamily="18" charset="0"/>
              </a:rPr>
              <a:t>FEATURE</a:t>
            </a:r>
          </a:p>
          <a:p>
            <a:pPr algn="ctr"/>
            <a:r>
              <a:rPr lang="es-ES" sz="1600" b="1" dirty="0">
                <a:latin typeface="Cambria" panose="02040503050406030204" pitchFamily="18" charset="0"/>
              </a:rPr>
              <a:t>VECTOR</a:t>
            </a:r>
            <a:endParaRPr lang="es-ES" sz="2000" dirty="0">
              <a:latin typeface="Cambria" panose="02040503050406030204" pitchFamily="18" charset="0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1715477" y="4266501"/>
            <a:ext cx="503999" cy="29415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1715476" y="3274732"/>
            <a:ext cx="504000" cy="29415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1715476" y="3605322"/>
            <a:ext cx="504000" cy="2941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1" name="60 CuadroTexto"/>
          <p:cNvSpPr txBox="1"/>
          <p:nvPr/>
        </p:nvSpPr>
        <p:spPr>
          <a:xfrm>
            <a:off x="1715476" y="3935912"/>
            <a:ext cx="504000" cy="29415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9" name="68 Flecha abajo"/>
          <p:cNvSpPr/>
          <p:nvPr/>
        </p:nvSpPr>
        <p:spPr>
          <a:xfrm rot="16200000">
            <a:off x="5918792" y="3810134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Rectángulo"/>
          <p:cNvSpPr/>
          <p:nvPr/>
        </p:nvSpPr>
        <p:spPr>
          <a:xfrm>
            <a:off x="6683810" y="1199823"/>
            <a:ext cx="175304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b="1" dirty="0">
                <a:latin typeface="Cambria" panose="02040503050406030204" pitchFamily="18" charset="0"/>
                <a:ea typeface="Cambria Math" panose="02040503050406030204" pitchFamily="18" charset="0"/>
              </a:rPr>
              <a:t>APPLICATIONS</a:t>
            </a:r>
            <a:endParaRPr lang="es-ES" dirty="0"/>
          </a:p>
        </p:txBody>
      </p:sp>
      <p:sp>
        <p:nvSpPr>
          <p:cNvPr id="70" name="69 Flecha abajo"/>
          <p:cNvSpPr/>
          <p:nvPr/>
        </p:nvSpPr>
        <p:spPr>
          <a:xfrm rot="10800000">
            <a:off x="7344308" y="3075806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3" name="Picture 28" descr="C:\Users\Elena\Doctorado\DATASETS\ClipArt\microsoft\png\Style_714\MC90023218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6635" y="4083918"/>
            <a:ext cx="449781" cy="41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32" descr="C:\Users\Elena\Doctorado\DATASETS\ClipArt\microsoft\png\Style_1173\MC90033059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1466" y="4102708"/>
            <a:ext cx="471463" cy="54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D:\Project_ClipArt\dropbox\code\images\Eyeball Smirking [Converted]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925519"/>
            <a:ext cx="367011" cy="3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4" descr="C:\Users\Elena\Doctorado\DATASETS\ClipArt\microsoft\png\Style_714\MC9002322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366301"/>
            <a:ext cx="567100" cy="34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3712293" y="1347614"/>
            <a:ext cx="2227859" cy="1296144"/>
            <a:chOff x="3496269" y="1347614"/>
            <a:chExt cx="2227859" cy="1296144"/>
          </a:xfrm>
        </p:grpSpPr>
        <p:grpSp>
          <p:nvGrpSpPr>
            <p:cNvPr id="15" name="14 Grupo"/>
            <p:cNvGrpSpPr/>
            <p:nvPr/>
          </p:nvGrpSpPr>
          <p:grpSpPr>
            <a:xfrm>
              <a:off x="3496269" y="1347614"/>
              <a:ext cx="2227859" cy="1296144"/>
              <a:chOff x="3496269" y="1167594"/>
              <a:chExt cx="2227859" cy="1296144"/>
            </a:xfrm>
          </p:grpSpPr>
          <p:sp>
            <p:nvSpPr>
              <p:cNvPr id="41" name="40 Rectángulo"/>
              <p:cNvSpPr/>
              <p:nvPr/>
            </p:nvSpPr>
            <p:spPr>
              <a:xfrm>
                <a:off x="3496269" y="1167594"/>
                <a:ext cx="18678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b="1" dirty="0" smtClean="0">
                    <a:latin typeface="Cambria" panose="02040503050406030204" pitchFamily="18" charset="0"/>
                  </a:rPr>
                  <a:t>TRAINING DATA</a:t>
                </a:r>
                <a:endParaRPr lang="es-ES" b="1" dirty="0">
                  <a:latin typeface="Cambria" panose="02040503050406030204" pitchFamily="18" charset="0"/>
                </a:endParaRPr>
              </a:p>
            </p:txBody>
          </p:sp>
          <p:grpSp>
            <p:nvGrpSpPr>
              <p:cNvPr id="13" name="12 Grupo"/>
              <p:cNvGrpSpPr/>
              <p:nvPr/>
            </p:nvGrpSpPr>
            <p:grpSpPr>
              <a:xfrm>
                <a:off x="3836774" y="1662958"/>
                <a:ext cx="1877649" cy="579198"/>
                <a:chOff x="6948264" y="1158902"/>
                <a:chExt cx="1877649" cy="579198"/>
              </a:xfrm>
            </p:grpSpPr>
            <p:pic>
              <p:nvPicPr>
                <p:cNvPr id="4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948264" y="1158902"/>
                  <a:ext cx="676256" cy="5610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5391" r="29351"/>
                <a:stretch/>
              </p:blipFill>
              <p:spPr bwMode="auto">
                <a:xfrm>
                  <a:off x="7662818" y="1180011"/>
                  <a:ext cx="528438" cy="5276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8229914" y="1167594"/>
                  <a:ext cx="595999" cy="5705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" name="13 Abrir corchete"/>
              <p:cNvSpPr/>
              <p:nvPr/>
            </p:nvSpPr>
            <p:spPr>
              <a:xfrm flipH="1">
                <a:off x="5624143" y="1671650"/>
                <a:ext cx="99985" cy="792088"/>
              </a:xfrm>
              <a:prstGeom prst="leftBracket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" name="52 Abrir corchete"/>
              <p:cNvSpPr/>
              <p:nvPr/>
            </p:nvSpPr>
            <p:spPr>
              <a:xfrm>
                <a:off x="3896604" y="1671650"/>
                <a:ext cx="99985" cy="792088"/>
              </a:xfrm>
              <a:prstGeom prst="leftBracket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45" name="44 Flecha abajo"/>
            <p:cNvSpPr/>
            <p:nvPr/>
          </p:nvSpPr>
          <p:spPr>
            <a:xfrm rot="16200000">
              <a:off x="3682274" y="2098775"/>
              <a:ext cx="205121" cy="297876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7" name="Picture 2" descr="http://upload.wikimedia.org/wikipedia/commons/b/b8/Group_people_icon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480" y="1949107"/>
            <a:ext cx="864096" cy="57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45 Rectángulo"/>
          <p:cNvSpPr/>
          <p:nvPr/>
        </p:nvSpPr>
        <p:spPr>
          <a:xfrm>
            <a:off x="341646" y="341687"/>
            <a:ext cx="2552810" cy="27341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50 Rectángulo"/>
          <p:cNvSpPr/>
          <p:nvPr/>
        </p:nvSpPr>
        <p:spPr>
          <a:xfrm>
            <a:off x="4211960" y="2274426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tx1"/>
                </a:solidFill>
              </a:rPr>
              <a:t>A        B        C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915816" y="1390334"/>
            <a:ext cx="3198608" cy="197350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48 Rectángulo"/>
          <p:cNvSpPr/>
          <p:nvPr/>
        </p:nvSpPr>
        <p:spPr>
          <a:xfrm>
            <a:off x="6444208" y="843558"/>
            <a:ext cx="2412268" cy="380512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49 Rectángulo"/>
          <p:cNvSpPr/>
          <p:nvPr/>
        </p:nvSpPr>
        <p:spPr>
          <a:xfrm>
            <a:off x="2483768" y="3440201"/>
            <a:ext cx="3937001" cy="139501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588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Feature</a:t>
            </a:r>
            <a:r>
              <a:rPr lang="es-ES" dirty="0" smtClean="0"/>
              <a:t> Vector: Style </a:t>
            </a:r>
            <a:r>
              <a:rPr lang="es-ES" dirty="0" err="1"/>
              <a:t>Definition</a:t>
            </a:r>
            <a:endParaRPr lang="es-E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71" r="76665" b="15389"/>
          <a:stretch/>
        </p:blipFill>
        <p:spPr bwMode="auto">
          <a:xfrm>
            <a:off x="707638" y="1674218"/>
            <a:ext cx="1056050" cy="89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23" b="15389"/>
          <a:stretch/>
        </p:blipFill>
        <p:spPr bwMode="auto">
          <a:xfrm>
            <a:off x="2627784" y="1635646"/>
            <a:ext cx="1042896" cy="89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87" b="15389"/>
          <a:stretch/>
        </p:blipFill>
        <p:spPr bwMode="auto">
          <a:xfrm>
            <a:off x="4615440" y="1628317"/>
            <a:ext cx="892225" cy="87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355733"/>
              </p:ext>
            </p:extLst>
          </p:nvPr>
        </p:nvGraphicFramePr>
        <p:xfrm>
          <a:off x="92054" y="-1532706"/>
          <a:ext cx="8229616" cy="99152"/>
        </p:xfrm>
        <a:graphic>
          <a:graphicData uri="http://schemas.openxmlformats.org/drawingml/2006/table">
            <a:tbl>
              <a:tblPr/>
              <a:tblGrid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  <a:gridCol w="99152"/>
              </a:tblGrid>
              <a:tr h="99152"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58" marR="4958" marT="4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1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855260"/>
              </p:ext>
            </p:extLst>
          </p:nvPr>
        </p:nvGraphicFramePr>
        <p:xfrm>
          <a:off x="116428" y="-1388690"/>
          <a:ext cx="8229624" cy="144016"/>
        </p:xfrm>
        <a:graphic>
          <a:graphicData uri="http://schemas.openxmlformats.org/drawingml/2006/table">
            <a:tbl>
              <a:tblPr/>
              <a:tblGrid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</a:tblGrid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1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35362"/>
              </p:ext>
            </p:extLst>
          </p:nvPr>
        </p:nvGraphicFramePr>
        <p:xfrm>
          <a:off x="116428" y="-1172666"/>
          <a:ext cx="8229624" cy="205769"/>
        </p:xfrm>
        <a:graphic>
          <a:graphicData uri="http://schemas.openxmlformats.org/drawingml/2006/table">
            <a:tbl>
              <a:tblPr/>
              <a:tblGrid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  <a:gridCol w="48696"/>
              </a:tblGrid>
              <a:tr h="205769"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2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385016"/>
              </p:ext>
            </p:extLst>
          </p:nvPr>
        </p:nvGraphicFramePr>
        <p:xfrm>
          <a:off x="683540" y="2726021"/>
          <a:ext cx="7920861" cy="205769"/>
        </p:xfrm>
        <a:graphic>
          <a:graphicData uri="http://schemas.openxmlformats.org/drawingml/2006/table">
            <a:tbl>
              <a:tblPr/>
              <a:tblGrid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  <a:gridCol w="46869"/>
              </a:tblGrid>
              <a:tr h="205769"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2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369908"/>
              </p:ext>
            </p:extLst>
          </p:nvPr>
        </p:nvGraphicFramePr>
        <p:xfrm>
          <a:off x="385390" y="-908928"/>
          <a:ext cx="8208912" cy="11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7439"/>
                <a:gridCol w="2000491"/>
                <a:gridCol w="2069474"/>
                <a:gridCol w="1931508"/>
              </a:tblGrid>
              <a:tr h="0">
                <a:tc>
                  <a:txBody>
                    <a:bodyPr/>
                    <a:lstStyle/>
                    <a:p>
                      <a:endParaRPr lang="es-ES" sz="1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sp>
        <p:nvSpPr>
          <p:cNvPr id="45" name="44 CuadroTexto"/>
          <p:cNvSpPr txBox="1"/>
          <p:nvPr/>
        </p:nvSpPr>
        <p:spPr>
          <a:xfrm>
            <a:off x="-3380856" y="-2612826"/>
            <a:ext cx="191240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ambria" panose="02040503050406030204" pitchFamily="18" charset="0"/>
              </a:rPr>
              <a:t>Color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-3380856" y="-2212716"/>
            <a:ext cx="1912404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Shading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-3380855" y="-1814385"/>
            <a:ext cx="1912403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Texture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-3384422" y="-1414275"/>
            <a:ext cx="193378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Stroke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6670669" y="1178055"/>
            <a:ext cx="193378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Stroke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643372" y="1178055"/>
            <a:ext cx="191240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ambria" panose="02040503050406030204" pitchFamily="18" charset="0"/>
              </a:rPr>
              <a:t>Color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2652471" y="1178055"/>
            <a:ext cx="1912404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Shading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4661570" y="1178055"/>
            <a:ext cx="1912403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Texture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pic>
        <p:nvPicPr>
          <p:cNvPr id="23" name="Picture 4" descr="http://www.elenagarces.ctlprojects.com/allDataset/Clip%20Art/Animals/Cartoons%20%28Be%20-%20Bu%29/Bird-3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1674218"/>
            <a:ext cx="792089" cy="82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29 Rectángulo"/>
              <p:cNvSpPr/>
              <p:nvPr/>
            </p:nvSpPr>
            <p:spPr>
              <a:xfrm>
                <a:off x="252040" y="2571750"/>
                <a:ext cx="4315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b="1" i="1"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0" name="2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40" y="2571750"/>
                <a:ext cx="431528" cy="46166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2" descr="http://www.elenagarces.ctlprojects.com/allDataset/Clip%20Art/International/People%20-%20Cartoons%20%28A%20-%20L%29/Irish-Man---Fac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79923"/>
            <a:ext cx="753737" cy="71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www.elenagarces.ctlprojects.com/allDataset/Clip%20Art/Animals/Cartoons%20%28A%20-%20Be%29/Armadillo-4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576" y="1819203"/>
            <a:ext cx="909062" cy="64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www.elenagarces.ctlprojects.com/allDataset/Clip%20Art/Cartoons/Offbeat%20%28A%20-%20D%29/Birdie-Eye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403" y="1724961"/>
            <a:ext cx="725037" cy="79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www.elenagarces.ctlprojects.com/allDataset/Clip%20Art/Art%20&amp;%20Design/Cave%20Art/Bison-03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153" y="1822496"/>
            <a:ext cx="922457" cy="59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81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49 CuadroTexto"/>
          <p:cNvSpPr txBox="1"/>
          <p:nvPr/>
        </p:nvSpPr>
        <p:spPr>
          <a:xfrm>
            <a:off x="6670669" y="1178055"/>
            <a:ext cx="193378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Stroke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643372" y="1178055"/>
            <a:ext cx="191240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ambria" panose="02040503050406030204" pitchFamily="18" charset="0"/>
              </a:rPr>
              <a:t>Color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2652471" y="1178055"/>
            <a:ext cx="1912404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Shading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4661570" y="1178055"/>
            <a:ext cx="1912403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Texture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Feature</a:t>
            </a:r>
            <a:r>
              <a:rPr lang="es-ES" dirty="0" smtClean="0"/>
              <a:t> Vector: Style </a:t>
            </a:r>
            <a:r>
              <a:rPr lang="es-ES" dirty="0" err="1"/>
              <a:t>Definition</a:t>
            </a:r>
            <a:endParaRPr lang="es-ES" dirty="0"/>
          </a:p>
        </p:txBody>
      </p:sp>
      <p:sp>
        <p:nvSpPr>
          <p:cNvPr id="26" name="25 Rectángulo"/>
          <p:cNvSpPr/>
          <p:nvPr/>
        </p:nvSpPr>
        <p:spPr>
          <a:xfrm>
            <a:off x="1331641" y="1679381"/>
            <a:ext cx="7488832" cy="371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51" name="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6291196"/>
              </p:ext>
            </p:extLst>
          </p:nvPr>
        </p:nvGraphicFramePr>
        <p:xfrm>
          <a:off x="3784275" y="3003798"/>
          <a:ext cx="4572000" cy="1789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2" name="10 Marcador de contenido"/>
          <p:cNvSpPr txBox="1">
            <a:spLocks/>
          </p:cNvSpPr>
          <p:nvPr/>
        </p:nvSpPr>
        <p:spPr>
          <a:xfrm>
            <a:off x="667902" y="2499742"/>
            <a:ext cx="3184018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dirty="0" err="1" smtClean="0"/>
              <a:t>Colorfulness</a:t>
            </a:r>
            <a:r>
              <a:rPr lang="es-ES" sz="2000" dirty="0" smtClean="0"/>
              <a:t> </a:t>
            </a:r>
            <a:r>
              <a:rPr lang="es-ES" sz="2000" dirty="0" err="1" smtClean="0"/>
              <a:t>measures</a:t>
            </a:r>
            <a:endParaRPr lang="es-ES" sz="2000" dirty="0" smtClean="0"/>
          </a:p>
          <a:p>
            <a:pPr marL="0" indent="0">
              <a:buNone/>
            </a:pPr>
            <a:r>
              <a:rPr lang="es-ES" sz="2000" dirty="0" err="1" smtClean="0"/>
              <a:t>Hue</a:t>
            </a:r>
            <a:r>
              <a:rPr lang="es-ES" sz="2000" dirty="0" smtClean="0"/>
              <a:t> and RGB </a:t>
            </a:r>
            <a:r>
              <a:rPr lang="es-ES" sz="2000" dirty="0" err="1" smtClean="0"/>
              <a:t>Distributions</a:t>
            </a:r>
            <a:endParaRPr lang="es-ES" sz="2000" dirty="0" smtClean="0"/>
          </a:p>
          <a:p>
            <a:pPr marL="0" indent="0">
              <a:buNone/>
            </a:pPr>
            <a:r>
              <a:rPr lang="es-ES" sz="2000" dirty="0" err="1"/>
              <a:t>Saturation</a:t>
            </a:r>
            <a:endParaRPr lang="es-ES" sz="2000" dirty="0"/>
          </a:p>
          <a:p>
            <a:pPr marL="0" indent="0">
              <a:buNone/>
            </a:pPr>
            <a:r>
              <a:rPr lang="es-ES" sz="2000" dirty="0" err="1" smtClean="0"/>
              <a:t>Luminance</a:t>
            </a:r>
            <a:endParaRPr lang="es-ES" sz="2000" dirty="0" smtClean="0"/>
          </a:p>
          <a:p>
            <a:pPr marL="0" indent="0">
              <a:buNone/>
            </a:pPr>
            <a:r>
              <a:rPr lang="es-ES" sz="2000" dirty="0" smtClean="0"/>
              <a:t>…</a:t>
            </a:r>
            <a:endParaRPr lang="es-ES" sz="2000" dirty="0"/>
          </a:p>
          <a:p>
            <a:pPr marL="0" indent="0">
              <a:buNone/>
            </a:pPr>
            <a:endParaRPr lang="es-ES" sz="2000" dirty="0" smtClean="0"/>
          </a:p>
        </p:txBody>
      </p:sp>
      <p:pic>
        <p:nvPicPr>
          <p:cNvPr id="19" name="Picture 2" descr="C:\Users\Elena\Desktop\SIGGRAPH 2014 PRESENTATION\featba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60" b="-12572"/>
          <a:stretch/>
        </p:blipFill>
        <p:spPr bwMode="auto">
          <a:xfrm>
            <a:off x="662186" y="1707654"/>
            <a:ext cx="702100" cy="1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12 Rectángulo"/>
              <p:cNvSpPr/>
              <p:nvPr/>
            </p:nvSpPr>
            <p:spPr>
              <a:xfrm>
                <a:off x="395536" y="1585124"/>
                <a:ext cx="3497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1"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3" name="1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585124"/>
                <a:ext cx="349776" cy="33855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898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o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266" r="20056"/>
          <a:stretch/>
        </p:blipFill>
        <p:spPr>
          <a:xfrm>
            <a:off x="4860000" y="914400"/>
            <a:ext cx="3922735" cy="3698503"/>
          </a:xfrm>
          <a:prstGeom prst="rect">
            <a:avLst/>
          </a:prstGeom>
        </p:spPr>
      </p:pic>
      <p:sp>
        <p:nvSpPr>
          <p:cNvPr id="16" name="15 Rectángulo"/>
          <p:cNvSpPr/>
          <p:nvPr/>
        </p:nvSpPr>
        <p:spPr>
          <a:xfrm>
            <a:off x="4680333" y="339502"/>
            <a:ext cx="4140139" cy="352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1 Grupo"/>
          <p:cNvGrpSpPr/>
          <p:nvPr/>
        </p:nvGrpSpPr>
        <p:grpSpPr>
          <a:xfrm>
            <a:off x="4860031" y="338400"/>
            <a:ext cx="3960441" cy="491889"/>
            <a:chOff x="4670923" y="351669"/>
            <a:chExt cx="4149550" cy="491889"/>
          </a:xfrm>
        </p:grpSpPr>
        <p:sp>
          <p:nvSpPr>
            <p:cNvPr id="32" name="31 Rectángulo"/>
            <p:cNvSpPr/>
            <p:nvPr/>
          </p:nvSpPr>
          <p:spPr>
            <a:xfrm>
              <a:off x="4752342" y="424793"/>
              <a:ext cx="864096" cy="369332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0923" y="351669"/>
              <a:ext cx="4149550" cy="491889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4" name="Picture 2" descr="F:\Dropbox\Projects\adobe\siggraph2014\blanc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1176"/>
            <a:ext cx="3816423" cy="4686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17" name="16 Grupo"/>
          <p:cNvGrpSpPr/>
          <p:nvPr/>
        </p:nvGrpSpPr>
        <p:grpSpPr>
          <a:xfrm>
            <a:off x="482717" y="321773"/>
            <a:ext cx="3486150" cy="4541997"/>
            <a:chOff x="-121858" y="291323"/>
            <a:chExt cx="3486150" cy="4541997"/>
          </a:xfrm>
        </p:grpSpPr>
        <p:pic>
          <p:nvPicPr>
            <p:cNvPr id="18" name="Picture 10" descr="http://www.elenagarces.ctlprojects.com/allDataset/Clip%20Art/Shapes/Simple%20(P%20-%20Z)/Sun-09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737" y="529534"/>
              <a:ext cx="1252724" cy="1255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F:\Dropbox\Projects\adobe\siggraph2014\Tree-074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858" y="291323"/>
              <a:ext cx="3486150" cy="4486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http://www.elenagarces.ctlprojects.com/allDataset/Clip%20Art/Plants%20&amp;%20Flowers/Flowers%20(Part%204)/Flower-653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094" y="4019689"/>
              <a:ext cx="909085" cy="813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http://www.elenagarces.ctlprojects.com/allDataset/Clip%20Art/Plants%20&amp;%20Flowers/Flowers%20(Part%204)/Flower-653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117" y="3827657"/>
              <a:ext cx="955754" cy="85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30 CuadroTexto"/>
          <p:cNvSpPr txBox="1"/>
          <p:nvPr/>
        </p:nvSpPr>
        <p:spPr>
          <a:xfrm>
            <a:off x="5908878" y="411510"/>
            <a:ext cx="2371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/>
              <a:t>Dog</a:t>
            </a:r>
            <a:r>
              <a:rPr lang="es-ES" sz="1600" dirty="0" smtClean="0"/>
              <a:t> </a:t>
            </a:r>
            <a:r>
              <a:rPr lang="es-ES" sz="1600" dirty="0" err="1" smtClean="0"/>
              <a:t>clipart</a:t>
            </a:r>
            <a:endParaRPr lang="es-ES" sz="1600" dirty="0"/>
          </a:p>
        </p:txBody>
      </p:sp>
      <p:pic>
        <p:nvPicPr>
          <p:cNvPr id="33" name="Picture 6" descr="http://www.elenagarces.ctlprojects.com/allDataset/Clip%20Art/Plants%20&amp;%20Flowers/Flowers%20(Part%204)/Flower-65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58" y="4072670"/>
            <a:ext cx="909085" cy="81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Elena\Downloads\dogs\Question-Mark-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50" b="100000" l="6061" r="94949">
                        <a14:foregroundMark x1="54882" y1="50500" x2="54882" y2="50500"/>
                        <a14:foregroundMark x1="69360" y1="14000" x2="69360" y2="14000"/>
                        <a14:foregroundMark x1="41751" y1="1750" x2="41751" y2="1750"/>
                        <a14:foregroundMark x1="6397" y1="21250" x2="6397" y2="21250"/>
                        <a14:foregroundMark x1="95286" y1="31250" x2="95286" y2="31250"/>
                        <a14:foregroundMark x1="48822" y1="91750" x2="48822" y2="9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868" y="3521881"/>
            <a:ext cx="954979" cy="128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://www.clipartbest.com/cliparts/pT5/e4k/pT5e4kybc.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999" y="3242518"/>
            <a:ext cx="1623505" cy="184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767676"/>
              </a:clrFrom>
              <a:clrTo>
                <a:srgbClr val="76767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504" y="2684574"/>
            <a:ext cx="2115781" cy="188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398181" y="780471"/>
            <a:ext cx="1328071" cy="1824124"/>
            <a:chOff x="3069010" y="1639301"/>
            <a:chExt cx="1139799" cy="1565530"/>
          </a:xfrm>
        </p:grpSpPr>
        <p:sp>
          <p:nvSpPr>
            <p:cNvPr id="6" name="5 Elipse"/>
            <p:cNvSpPr/>
            <p:nvPr/>
          </p:nvSpPr>
          <p:spPr>
            <a:xfrm>
              <a:off x="3347864" y="1815840"/>
              <a:ext cx="445563" cy="3958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044" name="Picture 20" descr="http://www.vpfunworld.com/wp-content/uploads/2014/03/dog-images-clip-art-3.gif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9010" y="1639301"/>
              <a:ext cx="1139799" cy="1565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057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41772E-6 L -0.34427 -0.0157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2" y="-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6.23072E-7 L -0.1875 0.464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2322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9297E-6 L -0.54861 0.0891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1" y="444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49 CuadroTexto"/>
          <p:cNvSpPr txBox="1"/>
          <p:nvPr/>
        </p:nvSpPr>
        <p:spPr>
          <a:xfrm>
            <a:off x="6670669" y="1178055"/>
            <a:ext cx="193378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Stroke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643372" y="1178055"/>
            <a:ext cx="191240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ambria" panose="02040503050406030204" pitchFamily="18" charset="0"/>
              </a:rPr>
              <a:t>Color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2652471" y="1178055"/>
            <a:ext cx="1912404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Shading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4661570" y="1178055"/>
            <a:ext cx="1912403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Texture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Feature</a:t>
            </a:r>
            <a:r>
              <a:rPr lang="es-ES" dirty="0" smtClean="0"/>
              <a:t> Vector: Style </a:t>
            </a:r>
            <a:r>
              <a:rPr lang="es-ES" dirty="0" err="1"/>
              <a:t>Definition</a:t>
            </a:r>
            <a:endParaRPr lang="es-ES" dirty="0"/>
          </a:p>
        </p:txBody>
      </p:sp>
      <p:sp>
        <p:nvSpPr>
          <p:cNvPr id="26" name="25 Rectángulo"/>
          <p:cNvSpPr/>
          <p:nvPr/>
        </p:nvSpPr>
        <p:spPr>
          <a:xfrm>
            <a:off x="1331641" y="1679381"/>
            <a:ext cx="7488832" cy="371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51" name="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7743821"/>
              </p:ext>
            </p:extLst>
          </p:nvPr>
        </p:nvGraphicFramePr>
        <p:xfrm>
          <a:off x="3784275" y="3003798"/>
          <a:ext cx="4572000" cy="1789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9" name="Picture 2" descr="C:\Users\Elena\Desktop\SIGGRAPH 2014 PRESENTATION\featba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60" b="-12572"/>
          <a:stretch/>
        </p:blipFill>
        <p:spPr bwMode="auto">
          <a:xfrm>
            <a:off x="662186" y="1707654"/>
            <a:ext cx="702100" cy="1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0 Marcador de contenido"/>
          <p:cNvSpPr txBox="1">
            <a:spLocks/>
          </p:cNvSpPr>
          <p:nvPr/>
        </p:nvSpPr>
        <p:spPr>
          <a:xfrm>
            <a:off x="667902" y="2499742"/>
            <a:ext cx="3106688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dirty="0" err="1" smtClean="0"/>
              <a:t>Colorfulness</a:t>
            </a:r>
            <a:r>
              <a:rPr lang="es-ES" sz="2000" dirty="0" smtClean="0"/>
              <a:t> </a:t>
            </a:r>
            <a:r>
              <a:rPr lang="es-ES" sz="2000" dirty="0" err="1" smtClean="0"/>
              <a:t>measures</a:t>
            </a:r>
            <a:endParaRPr lang="es-ES" sz="2000" dirty="0" smtClean="0"/>
          </a:p>
          <a:p>
            <a:pPr marL="0" indent="0">
              <a:buNone/>
            </a:pPr>
            <a:r>
              <a:rPr lang="es-ES" sz="2000" dirty="0" err="1" smtClean="0"/>
              <a:t>Hue</a:t>
            </a:r>
            <a:r>
              <a:rPr lang="es-ES" sz="2000" dirty="0" smtClean="0"/>
              <a:t> and RGB </a:t>
            </a:r>
            <a:r>
              <a:rPr lang="es-ES" sz="2000" dirty="0" err="1" smtClean="0"/>
              <a:t>Distributions</a:t>
            </a:r>
            <a:endParaRPr lang="es-ES" sz="2000" dirty="0" smtClean="0"/>
          </a:p>
          <a:p>
            <a:pPr marL="0" indent="0">
              <a:buNone/>
            </a:pPr>
            <a:r>
              <a:rPr lang="es-ES" sz="2000" dirty="0" err="1"/>
              <a:t>Saturation</a:t>
            </a:r>
            <a:endParaRPr lang="es-ES" sz="2000" dirty="0"/>
          </a:p>
          <a:p>
            <a:pPr marL="0" indent="0">
              <a:buNone/>
            </a:pPr>
            <a:r>
              <a:rPr lang="es-ES" sz="2000" dirty="0" err="1" smtClean="0"/>
              <a:t>Luminance</a:t>
            </a:r>
            <a:endParaRPr lang="es-ES" sz="2000" dirty="0" smtClean="0"/>
          </a:p>
          <a:p>
            <a:pPr marL="0" indent="0">
              <a:buNone/>
            </a:pPr>
            <a:r>
              <a:rPr lang="es-ES" sz="2000" dirty="0" smtClean="0"/>
              <a:t>…</a:t>
            </a:r>
            <a:endParaRPr lang="es-ES" sz="2000" dirty="0"/>
          </a:p>
          <a:p>
            <a:pPr marL="0" indent="0">
              <a:buNone/>
            </a:pPr>
            <a:endParaRPr lang="es-ES" sz="2000" dirty="0" smtClean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19" t="19290" r="77687" b="24206"/>
          <a:stretch/>
        </p:blipFill>
        <p:spPr bwMode="auto">
          <a:xfrm>
            <a:off x="4761934" y="2142418"/>
            <a:ext cx="1379559" cy="86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4420859" y="2385411"/>
            <a:ext cx="288032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14 Rectángulo"/>
              <p:cNvSpPr/>
              <p:nvPr/>
            </p:nvSpPr>
            <p:spPr>
              <a:xfrm>
                <a:off x="395536" y="1585124"/>
                <a:ext cx="3497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1"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5" name="1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585124"/>
                <a:ext cx="349776" cy="3385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494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49 CuadroTexto"/>
          <p:cNvSpPr txBox="1"/>
          <p:nvPr/>
        </p:nvSpPr>
        <p:spPr>
          <a:xfrm>
            <a:off x="6670669" y="1178055"/>
            <a:ext cx="193378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Stroke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643372" y="1178055"/>
            <a:ext cx="191240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ambria" panose="02040503050406030204" pitchFamily="18" charset="0"/>
              </a:rPr>
              <a:t>Color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2652471" y="1178055"/>
            <a:ext cx="1912404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Shading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4661570" y="1178055"/>
            <a:ext cx="1912403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Texture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Feature</a:t>
            </a:r>
            <a:r>
              <a:rPr lang="es-ES" dirty="0" smtClean="0"/>
              <a:t> Vector: Style </a:t>
            </a:r>
            <a:r>
              <a:rPr lang="es-ES" dirty="0" err="1"/>
              <a:t>Definition</a:t>
            </a:r>
            <a:endParaRPr lang="es-ES" dirty="0"/>
          </a:p>
        </p:txBody>
      </p:sp>
      <p:graphicFrame>
        <p:nvGraphicFramePr>
          <p:cNvPr id="51" name="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9253902"/>
              </p:ext>
            </p:extLst>
          </p:nvPr>
        </p:nvGraphicFramePr>
        <p:xfrm>
          <a:off x="3784275" y="3003798"/>
          <a:ext cx="4572000" cy="1789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18 Rectángulo"/>
          <p:cNvSpPr/>
          <p:nvPr/>
        </p:nvSpPr>
        <p:spPr>
          <a:xfrm>
            <a:off x="1331641" y="1679381"/>
            <a:ext cx="7344816" cy="371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2" descr="C:\Users\Elena\Desktop\SIGGRAPH 2014 PRESENTATION\featba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60" b="-12572"/>
          <a:stretch/>
        </p:blipFill>
        <p:spPr bwMode="auto">
          <a:xfrm>
            <a:off x="662186" y="1707654"/>
            <a:ext cx="702100" cy="1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0 Marcador de contenido"/>
          <p:cNvSpPr txBox="1">
            <a:spLocks/>
          </p:cNvSpPr>
          <p:nvPr/>
        </p:nvSpPr>
        <p:spPr>
          <a:xfrm>
            <a:off x="667902" y="2499742"/>
            <a:ext cx="3106688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dirty="0" err="1" smtClean="0"/>
              <a:t>Colorfulness</a:t>
            </a:r>
            <a:r>
              <a:rPr lang="es-ES" sz="2000" dirty="0" smtClean="0"/>
              <a:t> </a:t>
            </a:r>
            <a:r>
              <a:rPr lang="es-ES" sz="2000" dirty="0" err="1" smtClean="0"/>
              <a:t>measures</a:t>
            </a:r>
            <a:endParaRPr lang="es-ES" sz="2000" dirty="0" smtClean="0"/>
          </a:p>
          <a:p>
            <a:pPr marL="0" indent="0">
              <a:buNone/>
            </a:pPr>
            <a:r>
              <a:rPr lang="es-ES" sz="2000" dirty="0" err="1" smtClean="0"/>
              <a:t>Hue</a:t>
            </a:r>
            <a:r>
              <a:rPr lang="es-ES" sz="2000" dirty="0" smtClean="0"/>
              <a:t> and RGB </a:t>
            </a:r>
            <a:r>
              <a:rPr lang="es-ES" sz="2000" dirty="0" err="1" smtClean="0"/>
              <a:t>Distributions</a:t>
            </a:r>
            <a:endParaRPr lang="es-ES" sz="2000" dirty="0" smtClean="0"/>
          </a:p>
          <a:p>
            <a:pPr marL="0" indent="0">
              <a:buNone/>
            </a:pPr>
            <a:r>
              <a:rPr lang="es-ES" sz="2000" dirty="0" err="1"/>
              <a:t>Saturation</a:t>
            </a:r>
            <a:endParaRPr lang="es-ES" sz="2000" dirty="0"/>
          </a:p>
          <a:p>
            <a:pPr marL="0" indent="0">
              <a:buNone/>
            </a:pPr>
            <a:r>
              <a:rPr lang="es-ES" sz="2000" dirty="0" err="1" smtClean="0"/>
              <a:t>Luminance</a:t>
            </a:r>
            <a:endParaRPr lang="es-ES" sz="2000" dirty="0" smtClean="0"/>
          </a:p>
          <a:p>
            <a:pPr marL="0" indent="0">
              <a:buNone/>
            </a:pPr>
            <a:r>
              <a:rPr lang="es-ES" sz="2000" dirty="0" smtClean="0"/>
              <a:t>…</a:t>
            </a:r>
            <a:endParaRPr lang="es-ES" sz="2000" dirty="0"/>
          </a:p>
          <a:p>
            <a:pPr marL="0" indent="0">
              <a:buNone/>
            </a:pPr>
            <a:endParaRPr lang="es-ES" sz="2000" dirty="0" smtClean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19" t="19290" r="77687" b="24206"/>
          <a:stretch/>
        </p:blipFill>
        <p:spPr bwMode="auto">
          <a:xfrm>
            <a:off x="4761934" y="2142418"/>
            <a:ext cx="1379559" cy="86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4420859" y="2385411"/>
            <a:ext cx="288032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Rectángulo"/>
          <p:cNvSpPr/>
          <p:nvPr/>
        </p:nvSpPr>
        <p:spPr>
          <a:xfrm>
            <a:off x="6516216" y="2429092"/>
            <a:ext cx="288032" cy="28803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Picture 4" descr="http://www.elenagarces.ctlprojects.com/allDataset/Clip%20Art/Animals/Cartoons%20%28Be%20-%20Bu%29/Bird-3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194" y="1800665"/>
            <a:ext cx="1152128" cy="12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16 Rectángulo"/>
              <p:cNvSpPr/>
              <p:nvPr/>
            </p:nvSpPr>
            <p:spPr>
              <a:xfrm>
                <a:off x="395536" y="1585124"/>
                <a:ext cx="3497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1"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7" name="1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585124"/>
                <a:ext cx="349776" cy="33855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500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Feature</a:t>
            </a:r>
            <a:r>
              <a:rPr lang="es-ES" dirty="0" smtClean="0"/>
              <a:t> Vector: Style </a:t>
            </a:r>
            <a:r>
              <a:rPr lang="es-ES" dirty="0" err="1"/>
              <a:t>Definition</a:t>
            </a:r>
            <a:endParaRPr lang="es-ES" dirty="0"/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63" b="15389"/>
          <a:stretch/>
        </p:blipFill>
        <p:spPr bwMode="auto">
          <a:xfrm>
            <a:off x="296923" y="2869074"/>
            <a:ext cx="1532568" cy="130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2880320" y="1696621"/>
            <a:ext cx="5940152" cy="371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CuadroTexto"/>
          <p:cNvSpPr txBox="1"/>
          <p:nvPr/>
        </p:nvSpPr>
        <p:spPr>
          <a:xfrm>
            <a:off x="6670669" y="1178055"/>
            <a:ext cx="193378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Stroke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643372" y="1178055"/>
            <a:ext cx="191240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ambria" panose="02040503050406030204" pitchFamily="18" charset="0"/>
              </a:rPr>
              <a:t>Color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652471" y="1178055"/>
            <a:ext cx="191240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Shading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661570" y="1178055"/>
            <a:ext cx="1912403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Texture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pic>
        <p:nvPicPr>
          <p:cNvPr id="28" name="Picture 2" descr="C:\Users\Elena\Desktop\SIGGRAPH 2014 PRESENTATION\featba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60" b="-12572"/>
          <a:stretch/>
        </p:blipFill>
        <p:spPr bwMode="auto">
          <a:xfrm>
            <a:off x="662186" y="1707654"/>
            <a:ext cx="702100" cy="1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2880320" y="1696621"/>
            <a:ext cx="5940152" cy="371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Picture 2" descr="C:\Users\Elena\Desktop\SIGGRAPH 2014 PRESENTATION\featba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0" r="72072"/>
          <a:stretch/>
        </p:blipFill>
        <p:spPr bwMode="auto">
          <a:xfrm>
            <a:off x="1364286" y="1707654"/>
            <a:ext cx="1516034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www.elenagarces.ctlprojects.com/allDataset/Clip%20Art/International/People%20-%20Cartoons%20%28A%20-%20L%29/Irish-Man---Fac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097" y="2869074"/>
            <a:ext cx="1281008" cy="122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9004577"/>
              </p:ext>
            </p:extLst>
          </p:nvPr>
        </p:nvGraphicFramePr>
        <p:xfrm>
          <a:off x="3424710" y="2847588"/>
          <a:ext cx="5283420" cy="1987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" name="10 Marcador de contenido"/>
          <p:cNvSpPr>
            <a:spLocks noGrp="1"/>
          </p:cNvSpPr>
          <p:nvPr>
            <p:ph idx="1"/>
          </p:nvPr>
        </p:nvSpPr>
        <p:spPr>
          <a:xfrm>
            <a:off x="3347864" y="1995686"/>
            <a:ext cx="5235208" cy="1120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 smtClean="0"/>
              <a:t>	</a:t>
            </a:r>
            <a:r>
              <a:rPr lang="es-ES" sz="2000" dirty="0" err="1" smtClean="0"/>
              <a:t>Histogram</a:t>
            </a:r>
            <a:r>
              <a:rPr lang="es-ES" sz="2000" dirty="0" smtClean="0"/>
              <a:t> of </a:t>
            </a:r>
            <a:r>
              <a:rPr lang="es-ES" sz="2000" dirty="0" err="1" smtClean="0"/>
              <a:t>gradient</a:t>
            </a:r>
            <a:r>
              <a:rPr lang="es-ES" sz="2000" dirty="0" smtClean="0"/>
              <a:t> magnitudes</a:t>
            </a:r>
            <a:endParaRPr lang="es-ES" sz="1800" dirty="0" smtClean="0"/>
          </a:p>
        </p:txBody>
      </p:sp>
      <p:sp>
        <p:nvSpPr>
          <p:cNvPr id="30" name="29 Rectángulo"/>
          <p:cNvSpPr/>
          <p:nvPr/>
        </p:nvSpPr>
        <p:spPr>
          <a:xfrm>
            <a:off x="3813746" y="2766288"/>
            <a:ext cx="2342430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Rectángulo"/>
          <p:cNvSpPr/>
          <p:nvPr/>
        </p:nvSpPr>
        <p:spPr>
          <a:xfrm>
            <a:off x="6156176" y="2766288"/>
            <a:ext cx="2342430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33 CuadroTexto"/>
          <p:cNvSpPr txBox="1"/>
          <p:nvPr/>
        </p:nvSpPr>
        <p:spPr>
          <a:xfrm>
            <a:off x="4355976" y="2499742"/>
            <a:ext cx="1327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latin typeface="Cambria" panose="02040503050406030204" pitchFamily="18" charset="0"/>
              </a:rPr>
              <a:t>Whole</a:t>
            </a:r>
            <a:r>
              <a:rPr lang="es-ES" sz="1600" dirty="0" smtClean="0">
                <a:latin typeface="Cambria" panose="02040503050406030204" pitchFamily="18" charset="0"/>
              </a:rPr>
              <a:t> </a:t>
            </a:r>
            <a:r>
              <a:rPr lang="es-ES" sz="1600" dirty="0" err="1" smtClean="0">
                <a:latin typeface="Cambria" panose="02040503050406030204" pitchFamily="18" charset="0"/>
              </a:rPr>
              <a:t>image</a:t>
            </a:r>
            <a:endParaRPr lang="es-ES" sz="1600" dirty="0">
              <a:latin typeface="Cambria" panose="02040503050406030204" pitchFamily="18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6758872" y="2499742"/>
            <a:ext cx="1019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latin typeface="Cambria" panose="02040503050406030204" pitchFamily="18" charset="0"/>
              </a:rPr>
              <a:t>Ink</a:t>
            </a:r>
            <a:r>
              <a:rPr lang="es-ES" sz="1600" dirty="0" smtClean="0">
                <a:latin typeface="Cambria" panose="02040503050406030204" pitchFamily="18" charset="0"/>
              </a:rPr>
              <a:t> </a:t>
            </a:r>
            <a:r>
              <a:rPr lang="es-ES" sz="1600" dirty="0" err="1" smtClean="0">
                <a:latin typeface="Cambria" panose="02040503050406030204" pitchFamily="18" charset="0"/>
              </a:rPr>
              <a:t>edges</a:t>
            </a:r>
            <a:endParaRPr lang="es-ES" sz="1600" dirty="0"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20 Rectángulo"/>
              <p:cNvSpPr/>
              <p:nvPr/>
            </p:nvSpPr>
            <p:spPr>
              <a:xfrm>
                <a:off x="395536" y="1585124"/>
                <a:ext cx="3497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1"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21" name="20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585124"/>
                <a:ext cx="349776" cy="33855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414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  <p:bldP spid="29" grpId="0" build="p"/>
      <p:bldP spid="30" grpId="0" animBg="1"/>
      <p:bldP spid="31" grpId="0" animBg="1"/>
      <p:bldP spid="34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0154981"/>
              </p:ext>
            </p:extLst>
          </p:nvPr>
        </p:nvGraphicFramePr>
        <p:xfrm>
          <a:off x="3424710" y="2847588"/>
          <a:ext cx="5283420" cy="1987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Feature</a:t>
            </a:r>
            <a:r>
              <a:rPr lang="es-ES" dirty="0" smtClean="0"/>
              <a:t> Vector: Style </a:t>
            </a:r>
            <a:r>
              <a:rPr lang="es-ES" dirty="0" err="1"/>
              <a:t>Definition</a:t>
            </a:r>
            <a:endParaRPr lang="es-ES" dirty="0"/>
          </a:p>
        </p:txBody>
      </p:sp>
      <p:sp>
        <p:nvSpPr>
          <p:cNvPr id="41" name="10 Marcador de contenido"/>
          <p:cNvSpPr>
            <a:spLocks noGrp="1"/>
          </p:cNvSpPr>
          <p:nvPr>
            <p:ph idx="1"/>
          </p:nvPr>
        </p:nvSpPr>
        <p:spPr>
          <a:xfrm>
            <a:off x="3347864" y="1995686"/>
            <a:ext cx="5235208" cy="1120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 smtClean="0"/>
              <a:t>	</a:t>
            </a:r>
            <a:r>
              <a:rPr lang="es-ES" sz="2000" dirty="0" err="1" smtClean="0"/>
              <a:t>Histogram</a:t>
            </a:r>
            <a:r>
              <a:rPr lang="es-ES" sz="2000" dirty="0" smtClean="0"/>
              <a:t> of </a:t>
            </a:r>
            <a:r>
              <a:rPr lang="es-ES" sz="2000" dirty="0" err="1" smtClean="0"/>
              <a:t>gradient</a:t>
            </a:r>
            <a:r>
              <a:rPr lang="es-ES" sz="2000" dirty="0" smtClean="0"/>
              <a:t> magnitudes</a:t>
            </a:r>
            <a:endParaRPr lang="es-ES" sz="1800" dirty="0" smtClean="0"/>
          </a:p>
        </p:txBody>
      </p:sp>
      <p:sp>
        <p:nvSpPr>
          <p:cNvPr id="26" name="25 Rectángulo"/>
          <p:cNvSpPr/>
          <p:nvPr/>
        </p:nvSpPr>
        <p:spPr>
          <a:xfrm>
            <a:off x="2880320" y="1696621"/>
            <a:ext cx="5796136" cy="371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3813746" y="2766288"/>
            <a:ext cx="2342430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31 Rectángulo"/>
          <p:cNvSpPr/>
          <p:nvPr/>
        </p:nvSpPr>
        <p:spPr>
          <a:xfrm>
            <a:off x="6156176" y="2766288"/>
            <a:ext cx="2342430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4355976" y="2499742"/>
            <a:ext cx="1327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latin typeface="Cambria" panose="02040503050406030204" pitchFamily="18" charset="0"/>
              </a:rPr>
              <a:t>Whole</a:t>
            </a:r>
            <a:r>
              <a:rPr lang="es-ES" sz="1600" dirty="0" smtClean="0">
                <a:latin typeface="Cambria" panose="02040503050406030204" pitchFamily="18" charset="0"/>
              </a:rPr>
              <a:t> </a:t>
            </a:r>
            <a:r>
              <a:rPr lang="es-ES" sz="1600" dirty="0" err="1" smtClean="0">
                <a:latin typeface="Cambria" panose="02040503050406030204" pitchFamily="18" charset="0"/>
              </a:rPr>
              <a:t>image</a:t>
            </a:r>
            <a:endParaRPr lang="es-ES" sz="1600" dirty="0">
              <a:latin typeface="Cambria" panose="02040503050406030204" pitchFamily="18" charset="0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6758872" y="2499742"/>
            <a:ext cx="1019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latin typeface="Cambria" panose="02040503050406030204" pitchFamily="18" charset="0"/>
              </a:rPr>
              <a:t>Ink</a:t>
            </a:r>
            <a:r>
              <a:rPr lang="es-ES" sz="1600" dirty="0" smtClean="0">
                <a:latin typeface="Cambria" panose="02040503050406030204" pitchFamily="18" charset="0"/>
              </a:rPr>
              <a:t> </a:t>
            </a:r>
            <a:r>
              <a:rPr lang="es-ES" sz="1600" dirty="0" err="1" smtClean="0">
                <a:latin typeface="Cambria" panose="02040503050406030204" pitchFamily="18" charset="0"/>
              </a:rPr>
              <a:t>edges</a:t>
            </a:r>
            <a:endParaRPr lang="es-ES" sz="1600" dirty="0">
              <a:latin typeface="Cambria" panose="02040503050406030204" pitchFamily="18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6670669" y="1178055"/>
            <a:ext cx="193378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Stroke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643372" y="1178055"/>
            <a:ext cx="191240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ambria" panose="02040503050406030204" pitchFamily="18" charset="0"/>
              </a:rPr>
              <a:t>Color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652471" y="1178055"/>
            <a:ext cx="191240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Shading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661570" y="1178055"/>
            <a:ext cx="1912403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Texture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pic>
        <p:nvPicPr>
          <p:cNvPr id="29" name="Picture 2" descr="C:\Users\Elena\Desktop\SIGGRAPH 2014 PRESENTATION\featba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60" b="-12572"/>
          <a:stretch/>
        </p:blipFill>
        <p:spPr bwMode="auto">
          <a:xfrm>
            <a:off x="662186" y="1707654"/>
            <a:ext cx="702100" cy="1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Elena\Desktop\SIGGRAPH 2014 PRESENTATION\featba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0" r="72072"/>
          <a:stretch/>
        </p:blipFill>
        <p:spPr bwMode="auto">
          <a:xfrm>
            <a:off x="1364286" y="1707654"/>
            <a:ext cx="1516034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Rectángulo"/>
          <p:cNvSpPr/>
          <p:nvPr/>
        </p:nvSpPr>
        <p:spPr>
          <a:xfrm>
            <a:off x="2290969" y="4299942"/>
            <a:ext cx="288032" cy="28803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Rectángulo"/>
          <p:cNvSpPr/>
          <p:nvPr/>
        </p:nvSpPr>
        <p:spPr>
          <a:xfrm>
            <a:off x="971600" y="4299942"/>
            <a:ext cx="288032" cy="28803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63" b="15389"/>
          <a:stretch/>
        </p:blipFill>
        <p:spPr bwMode="auto">
          <a:xfrm>
            <a:off x="296923" y="2869074"/>
            <a:ext cx="1532568" cy="130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http://www.elenagarces.ctlprojects.com/allDataset/Clip%20Art/International/People%20-%20Cartoons%20%28A%20-%20L%29/Irish-Man---Fac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097" y="2869074"/>
            <a:ext cx="1281008" cy="122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813746" y="5591440"/>
            <a:ext cx="1171215" cy="21602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Rectángulo"/>
          <p:cNvSpPr/>
          <p:nvPr/>
        </p:nvSpPr>
        <p:spPr>
          <a:xfrm>
            <a:off x="5004048" y="5591440"/>
            <a:ext cx="1171215" cy="21602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4211960" y="5452070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1x</a:t>
            </a:r>
          </a:p>
        </p:txBody>
      </p:sp>
      <p:sp>
        <p:nvSpPr>
          <p:cNvPr id="31" name="30 Rectángulo"/>
          <p:cNvSpPr/>
          <p:nvPr/>
        </p:nvSpPr>
        <p:spPr>
          <a:xfrm>
            <a:off x="5292345" y="5514786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50000"/>
                  </a:schemeClr>
                </a:solidFill>
              </a:rPr>
              <a:t>0.5x</a:t>
            </a:r>
            <a:endParaRPr lang="es-E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33 Rectángulo"/>
          <p:cNvSpPr/>
          <p:nvPr/>
        </p:nvSpPr>
        <p:spPr>
          <a:xfrm>
            <a:off x="6156176" y="5591440"/>
            <a:ext cx="1171215" cy="21602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34 Rectángulo"/>
          <p:cNvSpPr/>
          <p:nvPr/>
        </p:nvSpPr>
        <p:spPr>
          <a:xfrm>
            <a:off x="7346478" y="5591440"/>
            <a:ext cx="1171215" cy="21602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36 Rectángulo"/>
          <p:cNvSpPr/>
          <p:nvPr/>
        </p:nvSpPr>
        <p:spPr>
          <a:xfrm>
            <a:off x="6554390" y="5514786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1x</a:t>
            </a:r>
          </a:p>
        </p:txBody>
      </p:sp>
      <p:sp>
        <p:nvSpPr>
          <p:cNvPr id="38" name="37 Rectángulo"/>
          <p:cNvSpPr/>
          <p:nvPr/>
        </p:nvSpPr>
        <p:spPr>
          <a:xfrm>
            <a:off x="7634775" y="5514786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50000"/>
                  </a:schemeClr>
                </a:solidFill>
              </a:rPr>
              <a:t>0.5x</a:t>
            </a:r>
            <a:endParaRPr lang="es-E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38 Rectángulo"/>
              <p:cNvSpPr/>
              <p:nvPr/>
            </p:nvSpPr>
            <p:spPr>
              <a:xfrm>
                <a:off x="395536" y="1585124"/>
                <a:ext cx="3497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1"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39" name="38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585124"/>
                <a:ext cx="349776" cy="33855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79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Feature</a:t>
            </a:r>
            <a:r>
              <a:rPr lang="es-ES" dirty="0" smtClean="0"/>
              <a:t> Vector: Style </a:t>
            </a:r>
            <a:r>
              <a:rPr lang="es-ES" dirty="0" err="1"/>
              <a:t>Definition</a:t>
            </a:r>
            <a:endParaRPr lang="es-ES" dirty="0"/>
          </a:p>
        </p:txBody>
      </p:sp>
      <p:sp>
        <p:nvSpPr>
          <p:cNvPr id="26" name="25 Rectángulo"/>
          <p:cNvSpPr/>
          <p:nvPr/>
        </p:nvSpPr>
        <p:spPr>
          <a:xfrm>
            <a:off x="8008286" y="1696621"/>
            <a:ext cx="740178" cy="371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94" b="15389"/>
          <a:stretch/>
        </p:blipFill>
        <p:spPr bwMode="auto">
          <a:xfrm>
            <a:off x="227772" y="2349420"/>
            <a:ext cx="1570927" cy="151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10 Marcador de contenido"/>
          <p:cNvSpPr txBox="1">
            <a:spLocks/>
          </p:cNvSpPr>
          <p:nvPr/>
        </p:nvSpPr>
        <p:spPr>
          <a:xfrm>
            <a:off x="3768198" y="2067694"/>
            <a:ext cx="483625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dirty="0" err="1" smtClean="0"/>
              <a:t>Repeated</a:t>
            </a:r>
            <a:r>
              <a:rPr lang="es-ES" sz="2000" dirty="0" smtClean="0"/>
              <a:t> </a:t>
            </a:r>
            <a:r>
              <a:rPr lang="es-ES" sz="2000" dirty="0" err="1" smtClean="0"/>
              <a:t>Patterns</a:t>
            </a:r>
            <a:endParaRPr lang="es-ES" sz="2000" dirty="0" smtClean="0"/>
          </a:p>
          <a:p>
            <a:pPr lvl="1"/>
            <a:r>
              <a:rPr lang="es-ES" sz="1800" dirty="0" smtClean="0"/>
              <a:t>Local </a:t>
            </a:r>
            <a:r>
              <a:rPr lang="es-ES" sz="1800" dirty="0" err="1" smtClean="0"/>
              <a:t>Binary</a:t>
            </a:r>
            <a:r>
              <a:rPr lang="es-ES" sz="1800" dirty="0" smtClean="0"/>
              <a:t> </a:t>
            </a:r>
            <a:r>
              <a:rPr lang="es-ES" sz="1800" dirty="0" err="1" smtClean="0"/>
              <a:t>Patterns</a:t>
            </a:r>
            <a:r>
              <a:rPr lang="es-ES" sz="1800" dirty="0" smtClean="0"/>
              <a:t> </a:t>
            </a:r>
            <a:r>
              <a:rPr lang="es-ES" sz="1400" dirty="0" smtClean="0"/>
              <a:t>[Ojala 1994]</a:t>
            </a:r>
          </a:p>
          <a:p>
            <a:pPr lvl="1"/>
            <a:endParaRPr lang="es-ES" sz="1800" dirty="0"/>
          </a:p>
          <a:p>
            <a:pPr lvl="1"/>
            <a:endParaRPr lang="es-ES" sz="1800" dirty="0" smtClean="0"/>
          </a:p>
          <a:p>
            <a:pPr marL="457200" lvl="1" indent="0">
              <a:buNone/>
            </a:pPr>
            <a:endParaRPr lang="es-ES" sz="1800" dirty="0" smtClean="0"/>
          </a:p>
          <a:p>
            <a:pPr lvl="1"/>
            <a:r>
              <a:rPr lang="es-ES" sz="1800" dirty="0" err="1" smtClean="0"/>
              <a:t>Haralick</a:t>
            </a:r>
            <a:r>
              <a:rPr lang="es-ES" sz="1800" dirty="0" smtClean="0"/>
              <a:t> </a:t>
            </a:r>
            <a:r>
              <a:rPr lang="es-ES" sz="1800" dirty="0" err="1" smtClean="0"/>
              <a:t>Texture</a:t>
            </a:r>
            <a:r>
              <a:rPr lang="es-ES" sz="1800" dirty="0" smtClean="0"/>
              <a:t> </a:t>
            </a:r>
            <a:r>
              <a:rPr lang="es-ES" sz="1800" dirty="0" err="1" smtClean="0"/>
              <a:t>Features</a:t>
            </a:r>
            <a:r>
              <a:rPr lang="es-ES" sz="1800" dirty="0" smtClean="0"/>
              <a:t> </a:t>
            </a:r>
            <a:r>
              <a:rPr lang="es-ES" sz="1400" dirty="0" smtClean="0"/>
              <a:t>[</a:t>
            </a:r>
            <a:r>
              <a:rPr lang="es-ES" sz="1400" dirty="0" err="1" smtClean="0"/>
              <a:t>Haralick</a:t>
            </a:r>
            <a:r>
              <a:rPr lang="es-ES" sz="1400" dirty="0" smtClean="0"/>
              <a:t> 1979]</a:t>
            </a:r>
            <a:endParaRPr lang="es-ES" sz="1800" dirty="0" smtClean="0"/>
          </a:p>
          <a:p>
            <a:endParaRPr lang="es-ES" sz="2000" dirty="0" smtClean="0"/>
          </a:p>
        </p:txBody>
      </p:sp>
      <p:pic>
        <p:nvPicPr>
          <p:cNvPr id="37" name="Picture 8" descr="https://encrypted-tbn2.gstatic.com/images?q=tbn:ANd9GcRv9nTJ9wvi7GNtuHdjnCd5GzydmzuY3Nz6q3yYnkZgDpXsx_Pi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952"/>
          <a:stretch/>
        </p:blipFill>
        <p:spPr bwMode="auto">
          <a:xfrm>
            <a:off x="4457799" y="2874022"/>
            <a:ext cx="1928264" cy="77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https://encrypted-tbn2.gstatic.com/images?q=tbn:ANd9GcRv9nTJ9wvi7GNtuHdjnCd5GzydmzuY3Nz6q3yYnkZgDpXsx_Pi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48" b="-2685"/>
          <a:stretch/>
        </p:blipFill>
        <p:spPr bwMode="auto">
          <a:xfrm>
            <a:off x="6444208" y="2926370"/>
            <a:ext cx="1928264" cy="67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6670669" y="1178055"/>
            <a:ext cx="193378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Stroke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43372" y="1178055"/>
            <a:ext cx="191240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ambria" panose="02040503050406030204" pitchFamily="18" charset="0"/>
              </a:rPr>
              <a:t>Color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652471" y="1178055"/>
            <a:ext cx="1912404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Shading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61570" y="1178055"/>
            <a:ext cx="1912403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Texture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pic>
        <p:nvPicPr>
          <p:cNvPr id="21" name="Picture 2" descr="C:\Users\Elena\Desktop\SIGGRAPH 2014 PRESENTATION\featbar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8" r="9325"/>
          <a:stretch/>
        </p:blipFill>
        <p:spPr bwMode="auto">
          <a:xfrm>
            <a:off x="2880320" y="1707654"/>
            <a:ext cx="498352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Elena\Desktop\SIGGRAPH 2014 PRESENTATION\featbar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0" r="72072"/>
          <a:stretch/>
        </p:blipFill>
        <p:spPr bwMode="auto">
          <a:xfrm>
            <a:off x="1364286" y="1707654"/>
            <a:ext cx="1516034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Elena\Desktop\SIGGRAPH 2014 PRESENTATION\featbar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60" b="-12572"/>
          <a:stretch/>
        </p:blipFill>
        <p:spPr bwMode="auto">
          <a:xfrm>
            <a:off x="662186" y="1707654"/>
            <a:ext cx="702100" cy="1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www.elenagarces.ctlprojects.com/allDataset/Clip%20Art/Animals/Cartoons%20%28A%20-%20Be%29/Armadillo-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806" y="2643759"/>
            <a:ext cx="1597074" cy="112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23 Rectángulo"/>
              <p:cNvSpPr/>
              <p:nvPr/>
            </p:nvSpPr>
            <p:spPr>
              <a:xfrm>
                <a:off x="395536" y="1585124"/>
                <a:ext cx="3497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1"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24" name="2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585124"/>
                <a:ext cx="349776" cy="33855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530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Feature</a:t>
            </a:r>
            <a:r>
              <a:rPr lang="es-ES" dirty="0" smtClean="0"/>
              <a:t> Vector: Style </a:t>
            </a:r>
            <a:r>
              <a:rPr lang="es-ES" dirty="0" err="1"/>
              <a:t>Definition</a:t>
            </a:r>
            <a:endParaRPr lang="es-ES" dirty="0"/>
          </a:p>
        </p:txBody>
      </p:sp>
      <p:sp>
        <p:nvSpPr>
          <p:cNvPr id="35" name="10 Marcador de contenido"/>
          <p:cNvSpPr txBox="1">
            <a:spLocks/>
          </p:cNvSpPr>
          <p:nvPr/>
        </p:nvSpPr>
        <p:spPr>
          <a:xfrm>
            <a:off x="3768198" y="2067694"/>
            <a:ext cx="483625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000" dirty="0" smtClean="0"/>
          </a:p>
        </p:txBody>
      </p:sp>
      <p:graphicFrame>
        <p:nvGraphicFramePr>
          <p:cNvPr id="21" name="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0164474"/>
              </p:ext>
            </p:extLst>
          </p:nvPr>
        </p:nvGraphicFramePr>
        <p:xfrm>
          <a:off x="3608673" y="3314789"/>
          <a:ext cx="5124283" cy="1344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2 Rectángulo"/>
          <p:cNvSpPr/>
          <p:nvPr/>
        </p:nvSpPr>
        <p:spPr>
          <a:xfrm>
            <a:off x="1112509" y="3987162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Rectángulo"/>
          <p:cNvSpPr/>
          <p:nvPr/>
        </p:nvSpPr>
        <p:spPr>
          <a:xfrm>
            <a:off x="2771800" y="3987162"/>
            <a:ext cx="288032" cy="2880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CuadroTexto"/>
          <p:cNvSpPr txBox="1"/>
          <p:nvPr/>
        </p:nvSpPr>
        <p:spPr>
          <a:xfrm>
            <a:off x="6670669" y="1178055"/>
            <a:ext cx="193378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Stroke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643372" y="1178055"/>
            <a:ext cx="191240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ambria" panose="02040503050406030204" pitchFamily="18" charset="0"/>
              </a:rPr>
              <a:t>Color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2652471" y="1178055"/>
            <a:ext cx="1912404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Shading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4661570" y="1178055"/>
            <a:ext cx="1912403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Texture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pic>
        <p:nvPicPr>
          <p:cNvPr id="33" name="Picture 2" descr="C:\Users\Elena\Desktop\SIGGRAPH 2014 PRESENTATION\featba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5"/>
          <a:stretch/>
        </p:blipFill>
        <p:spPr bwMode="auto">
          <a:xfrm>
            <a:off x="7863840" y="1707654"/>
            <a:ext cx="740608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Elena\Desktop\SIGGRAPH 2014 PRESENTATION\featba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8" r="9325"/>
          <a:stretch/>
        </p:blipFill>
        <p:spPr bwMode="auto">
          <a:xfrm>
            <a:off x="2880320" y="1707654"/>
            <a:ext cx="498352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Elena\Desktop\SIGGRAPH 2014 PRESENTATION\featba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0" r="72072"/>
          <a:stretch/>
        </p:blipFill>
        <p:spPr bwMode="auto">
          <a:xfrm>
            <a:off x="1364286" y="1707654"/>
            <a:ext cx="1516034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Elena\Desktop\SIGGRAPH 2014 PRESENTATION\featba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60" b="-12572"/>
          <a:stretch/>
        </p:blipFill>
        <p:spPr bwMode="auto">
          <a:xfrm>
            <a:off x="662186" y="1707654"/>
            <a:ext cx="702100" cy="1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elenagarces.ctlprojects.com/allDataset/Clip%20Art/Cartoons/Offbeat%20%28A%20-%20D%29/Birdie-Ey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981" y="2648317"/>
            <a:ext cx="1152657" cy="125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www.elenagarces.ctlprojects.com/allDataset/Clip%20Art/Art%20&amp;%20Design/Cave%20Art/Bison-0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8" y="2771928"/>
            <a:ext cx="1466513" cy="94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28 Rectángulo"/>
          <p:cNvSpPr/>
          <p:nvPr/>
        </p:nvSpPr>
        <p:spPr>
          <a:xfrm>
            <a:off x="3923928" y="3276327"/>
            <a:ext cx="2342430" cy="13836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Rectángulo"/>
          <p:cNvSpPr/>
          <p:nvPr/>
        </p:nvSpPr>
        <p:spPr>
          <a:xfrm>
            <a:off x="6266358" y="3276327"/>
            <a:ext cx="2342430" cy="13836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CuadroTexto"/>
          <p:cNvSpPr txBox="1"/>
          <p:nvPr/>
        </p:nvSpPr>
        <p:spPr>
          <a:xfrm>
            <a:off x="4600809" y="2922498"/>
            <a:ext cx="1267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/>
              <a:t>Inner</a:t>
            </a:r>
            <a:r>
              <a:rPr lang="es-ES" i="1" dirty="0" smtClean="0"/>
              <a:t> </a:t>
            </a:r>
            <a:r>
              <a:rPr lang="es-ES" i="1" dirty="0" err="1" smtClean="0"/>
              <a:t>Edges</a:t>
            </a:r>
            <a:endParaRPr lang="es-ES" i="1" dirty="0"/>
          </a:p>
        </p:txBody>
      </p:sp>
      <p:sp>
        <p:nvSpPr>
          <p:cNvPr id="38" name="37 CuadroTexto"/>
          <p:cNvSpPr txBox="1"/>
          <p:nvPr/>
        </p:nvSpPr>
        <p:spPr>
          <a:xfrm>
            <a:off x="6725038" y="2922498"/>
            <a:ext cx="1318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/>
              <a:t>Outer</a:t>
            </a:r>
            <a:r>
              <a:rPr lang="es-ES" i="1" dirty="0" smtClean="0"/>
              <a:t> </a:t>
            </a:r>
            <a:r>
              <a:rPr lang="es-ES" i="1" dirty="0" err="1" smtClean="0"/>
              <a:t>edges</a:t>
            </a:r>
            <a:endParaRPr lang="es-ES" i="1" dirty="0"/>
          </a:p>
        </p:txBody>
      </p:sp>
      <p:sp>
        <p:nvSpPr>
          <p:cNvPr id="58" name="10 Marcador de contenido"/>
          <p:cNvSpPr txBox="1">
            <a:spLocks/>
          </p:cNvSpPr>
          <p:nvPr/>
        </p:nvSpPr>
        <p:spPr>
          <a:xfrm>
            <a:off x="3635896" y="2139702"/>
            <a:ext cx="5112568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Statistics about stroke width and homogeneity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58 Rectángulo"/>
              <p:cNvSpPr/>
              <p:nvPr/>
            </p:nvSpPr>
            <p:spPr>
              <a:xfrm>
                <a:off x="395536" y="1585124"/>
                <a:ext cx="3497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1"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59" name="58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585124"/>
                <a:ext cx="349776" cy="33855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231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" name="5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747823"/>
              </p:ext>
            </p:extLst>
          </p:nvPr>
        </p:nvGraphicFramePr>
        <p:xfrm>
          <a:off x="643366" y="1707654"/>
          <a:ext cx="7961083" cy="140400"/>
        </p:xfrm>
        <a:graphic>
          <a:graphicData uri="http://schemas.openxmlformats.org/drawingml/2006/table">
            <a:tbl>
              <a:tblPr/>
              <a:tblGrid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  <a:gridCol w="47107"/>
              </a:tblGrid>
              <a:tr h="140400"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Feature</a:t>
            </a:r>
            <a:r>
              <a:rPr lang="es-ES" dirty="0" smtClean="0"/>
              <a:t> Vector: Style </a:t>
            </a:r>
            <a:r>
              <a:rPr lang="es-ES" dirty="0" err="1"/>
              <a:t>Definition</a:t>
            </a:r>
            <a:endParaRPr lang="es-ES" dirty="0"/>
          </a:p>
        </p:txBody>
      </p:sp>
      <p:sp>
        <p:nvSpPr>
          <p:cNvPr id="26" name="25 CuadroTexto"/>
          <p:cNvSpPr txBox="1"/>
          <p:nvPr/>
        </p:nvSpPr>
        <p:spPr>
          <a:xfrm>
            <a:off x="6670669" y="1178055"/>
            <a:ext cx="193378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Stroke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643372" y="1178055"/>
            <a:ext cx="191240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ambria" panose="02040503050406030204" pitchFamily="18" charset="0"/>
              </a:rPr>
              <a:t>Color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2652471" y="1178055"/>
            <a:ext cx="1912404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Shading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4661570" y="1178055"/>
            <a:ext cx="1912403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Texture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9 Rectángulo"/>
              <p:cNvSpPr/>
              <p:nvPr/>
            </p:nvSpPr>
            <p:spPr>
              <a:xfrm>
                <a:off x="395536" y="1585124"/>
                <a:ext cx="3497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1"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0" name="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585124"/>
                <a:ext cx="349776" cy="33855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094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17"/>
              <p:cNvSpPr txBox="1"/>
              <p:nvPr/>
            </p:nvSpPr>
            <p:spPr>
              <a:xfrm>
                <a:off x="6588224" y="3717797"/>
                <a:ext cx="1956642" cy="7641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s-ES" sz="1600" b="1" dirty="0" smtClean="0">
                    <a:latin typeface="Cambria Math"/>
                  </a:rPr>
                  <a:t>DISTANCE METRIC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s-E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s-ES" b="1" i="0">
                            <a:latin typeface="Cambria Math"/>
                          </a:rPr>
                          <m:t>𝐝</m:t>
                        </m:r>
                      </m:e>
                      <m:sub>
                        <m:r>
                          <a:rPr lang="es-ES" b="1" i="0">
                            <a:latin typeface="Cambria Math"/>
                          </a:rPr>
                          <m:t>𝐬𝐭𝐲𝐥𝐞</m:t>
                        </m:r>
                      </m:sub>
                    </m:sSub>
                  </m:oMath>
                </a14:m>
                <a:r>
                  <a:rPr lang="es-ES" b="1" dirty="0" smtClean="0">
                    <a:latin typeface="Cambria Math"/>
                  </a:rPr>
                  <a:t>(        ,        )</a:t>
                </a:r>
              </a:p>
            </p:txBody>
          </p:sp>
        </mc:Choice>
        <mc:Fallback xmlns="">
          <p:sp>
            <p:nvSpPr>
              <p:cNvPr id="35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3717797"/>
                <a:ext cx="1956642" cy="764120"/>
              </a:xfrm>
              <a:prstGeom prst="rect">
                <a:avLst/>
              </a:prstGeom>
              <a:blipFill rotWithShape="1">
                <a:blip r:embed="rId3"/>
                <a:stretch>
                  <a:fillRect b="-7087"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4" descr="http://www.elenagarces.ctlprojects.com/allDataset/Clip%20Art/Animals/Cartoons%20(Do%20-%20Do)/Dog-House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524" y="710984"/>
            <a:ext cx="401180" cy="42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Decisión"/>
          <p:cNvSpPr/>
          <p:nvPr/>
        </p:nvSpPr>
        <p:spPr>
          <a:xfrm>
            <a:off x="3373528" y="3504926"/>
            <a:ext cx="2389107" cy="1143758"/>
          </a:xfrm>
          <a:prstGeom prst="flowChartDecisi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400" b="1" dirty="0">
              <a:latin typeface="Cooper Std Black" pitchFamily="18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6480212" y="1664970"/>
            <a:ext cx="2160240" cy="1338828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 smtClean="0"/>
              <a:t>Style </a:t>
            </a:r>
            <a:r>
              <a:rPr lang="es-ES" dirty="0" err="1" smtClean="0"/>
              <a:t>Visualization</a:t>
            </a:r>
            <a:endParaRPr lang="es-ES" dirty="0" smtClean="0"/>
          </a:p>
          <a:p>
            <a:pPr algn="ctr">
              <a:lnSpc>
                <a:spcPct val="150000"/>
              </a:lnSpc>
            </a:pPr>
            <a:r>
              <a:rPr lang="es-ES" dirty="0" err="1" smtClean="0"/>
              <a:t>Search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 Style</a:t>
            </a:r>
          </a:p>
          <a:p>
            <a:pPr algn="ctr">
              <a:lnSpc>
                <a:spcPct val="150000"/>
              </a:lnSpc>
            </a:pPr>
            <a:r>
              <a:rPr lang="es-ES" dirty="0" err="1" smtClean="0"/>
              <a:t>Mash</a:t>
            </a:r>
            <a:r>
              <a:rPr lang="es-ES" dirty="0" smtClean="0"/>
              <a:t>-up App</a:t>
            </a:r>
            <a:endParaRPr lang="es-ES" dirty="0"/>
          </a:p>
        </p:txBody>
      </p:sp>
      <p:sp>
        <p:nvSpPr>
          <p:cNvPr id="1060" name="1059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Overview</a:t>
            </a:r>
            <a:endParaRPr lang="es-ES" dirty="0"/>
          </a:p>
        </p:txBody>
      </p:sp>
      <p:sp>
        <p:nvSpPr>
          <p:cNvPr id="36" name="35 CuadroTexto"/>
          <p:cNvSpPr txBox="1"/>
          <p:nvPr/>
        </p:nvSpPr>
        <p:spPr>
          <a:xfrm>
            <a:off x="3923545" y="3712580"/>
            <a:ext cx="1289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METRIC</a:t>
            </a:r>
          </a:p>
          <a:p>
            <a:pPr algn="ctr"/>
            <a:r>
              <a:rPr lang="es-ES" b="1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LEARNING</a:t>
            </a:r>
            <a:endParaRPr lang="es-ES" b="1" dirty="0">
              <a:latin typeface="Cambria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Picture 2" descr="http://www.elenagarces.ctlprojects.com/allDataset/Clip%20Art/Animals/Cartoons%20(Do%20-%20Do)/Dog---Sa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979712" y="670254"/>
            <a:ext cx="430706" cy="56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Rectángulo"/>
          <p:cNvSpPr/>
          <p:nvPr/>
        </p:nvSpPr>
        <p:spPr>
          <a:xfrm>
            <a:off x="1595200" y="3222409"/>
            <a:ext cx="744552" cy="1381220"/>
          </a:xfrm>
          <a:prstGeom prst="rect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Disco magnético"/>
          <p:cNvSpPr/>
          <p:nvPr/>
        </p:nvSpPr>
        <p:spPr>
          <a:xfrm>
            <a:off x="827584" y="1499768"/>
            <a:ext cx="1728192" cy="898678"/>
          </a:xfrm>
          <a:prstGeom prst="flowChartMagneticDisk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2" descr="http://www.elenagarces.ctlprojects.com/allDataset/Clip%20Art/Holidays/Halloween%20(A%20-%20Co)/Cat-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1" y="1148222"/>
            <a:ext cx="696033" cy="5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elenagarces.ctlprojects.com/allDataset/Clip%20Art/Animals/Cartoons%20(E%20-%20Fi)/Fish-08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39060" flipH="1">
            <a:off x="1932709" y="1303816"/>
            <a:ext cx="704652" cy="44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024008" y="1752115"/>
            <a:ext cx="1387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 smtClean="0">
                <a:latin typeface="Cambria" panose="02040503050406030204" pitchFamily="18" charset="0"/>
                <a:ea typeface="Cambria Math" panose="02040503050406030204" pitchFamily="18" charset="0"/>
              </a:rPr>
              <a:t>Illustration</a:t>
            </a:r>
            <a:endParaRPr lang="es-ES" b="1" dirty="0" smtClean="0">
              <a:latin typeface="Cambria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s-ES" b="1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Clip-art</a:t>
            </a:r>
          </a:p>
        </p:txBody>
      </p:sp>
      <p:sp>
        <p:nvSpPr>
          <p:cNvPr id="28" name="27 Flecha abajo"/>
          <p:cNvSpPr/>
          <p:nvPr/>
        </p:nvSpPr>
        <p:spPr>
          <a:xfrm>
            <a:off x="1523617" y="2470454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51 Flecha abajo"/>
          <p:cNvSpPr/>
          <p:nvPr/>
        </p:nvSpPr>
        <p:spPr>
          <a:xfrm rot="16200000">
            <a:off x="2678432" y="3817246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55 Flecha abajo"/>
          <p:cNvSpPr/>
          <p:nvPr/>
        </p:nvSpPr>
        <p:spPr>
          <a:xfrm>
            <a:off x="4338635" y="2758486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56 Rectángulo"/>
          <p:cNvSpPr/>
          <p:nvPr/>
        </p:nvSpPr>
        <p:spPr>
          <a:xfrm>
            <a:off x="467544" y="3147814"/>
            <a:ext cx="12480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latin typeface="Cambria" panose="02040503050406030204" pitchFamily="18" charset="0"/>
              </a:rPr>
              <a:t>FEATURE</a:t>
            </a:r>
          </a:p>
          <a:p>
            <a:pPr algn="ctr"/>
            <a:r>
              <a:rPr lang="es-ES" sz="1600" b="1" dirty="0">
                <a:latin typeface="Cambria" panose="02040503050406030204" pitchFamily="18" charset="0"/>
              </a:rPr>
              <a:t>VECTOR</a:t>
            </a:r>
            <a:endParaRPr lang="es-ES" sz="2000" dirty="0">
              <a:latin typeface="Cambria" panose="02040503050406030204" pitchFamily="18" charset="0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1715477" y="4266501"/>
            <a:ext cx="503999" cy="29415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1715476" y="3274732"/>
            <a:ext cx="504000" cy="29415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1715476" y="3605322"/>
            <a:ext cx="504000" cy="2941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1" name="60 CuadroTexto"/>
          <p:cNvSpPr txBox="1"/>
          <p:nvPr/>
        </p:nvSpPr>
        <p:spPr>
          <a:xfrm>
            <a:off x="1715476" y="3935912"/>
            <a:ext cx="504000" cy="29415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9" name="68 Flecha abajo"/>
          <p:cNvSpPr/>
          <p:nvPr/>
        </p:nvSpPr>
        <p:spPr>
          <a:xfrm rot="16200000">
            <a:off x="5918792" y="3810134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Rectángulo"/>
          <p:cNvSpPr/>
          <p:nvPr/>
        </p:nvSpPr>
        <p:spPr>
          <a:xfrm>
            <a:off x="6683810" y="1199823"/>
            <a:ext cx="175304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b="1" dirty="0">
                <a:latin typeface="Cambria" panose="02040503050406030204" pitchFamily="18" charset="0"/>
                <a:ea typeface="Cambria Math" panose="02040503050406030204" pitchFamily="18" charset="0"/>
              </a:rPr>
              <a:t>APPLICATIONS</a:t>
            </a:r>
            <a:endParaRPr lang="es-ES" dirty="0"/>
          </a:p>
        </p:txBody>
      </p:sp>
      <p:sp>
        <p:nvSpPr>
          <p:cNvPr id="70" name="69 Flecha abajo"/>
          <p:cNvSpPr/>
          <p:nvPr/>
        </p:nvSpPr>
        <p:spPr>
          <a:xfrm rot="10800000">
            <a:off x="7344308" y="3075806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3" name="Picture 28" descr="C:\Users\Elena\Doctorado\DATASETS\ClipArt\microsoft\png\Style_714\MC90023218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6635" y="4083918"/>
            <a:ext cx="449781" cy="41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32" descr="C:\Users\Elena\Doctorado\DATASETS\ClipArt\microsoft\png\Style_1173\MC90033059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1466" y="4102708"/>
            <a:ext cx="471463" cy="54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D:\Project_ClipArt\dropbox\code\images\Eyeball Smirking [Converted]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925519"/>
            <a:ext cx="367011" cy="3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4" descr="C:\Users\Elena\Doctorado\DATASETS\ClipArt\microsoft\png\Style_714\MC9002322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366301"/>
            <a:ext cx="567100" cy="34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3712293" y="1347614"/>
            <a:ext cx="2227859" cy="1296144"/>
            <a:chOff x="3496269" y="1347614"/>
            <a:chExt cx="2227859" cy="1296144"/>
          </a:xfrm>
        </p:grpSpPr>
        <p:grpSp>
          <p:nvGrpSpPr>
            <p:cNvPr id="29" name="28 Grupo"/>
            <p:cNvGrpSpPr/>
            <p:nvPr/>
          </p:nvGrpSpPr>
          <p:grpSpPr>
            <a:xfrm>
              <a:off x="3496269" y="1347614"/>
              <a:ext cx="2227859" cy="1296144"/>
              <a:chOff x="3496269" y="1167594"/>
              <a:chExt cx="2227859" cy="1296144"/>
            </a:xfrm>
          </p:grpSpPr>
          <p:grpSp>
            <p:nvGrpSpPr>
              <p:cNvPr id="15" name="14 Grupo"/>
              <p:cNvGrpSpPr/>
              <p:nvPr/>
            </p:nvGrpSpPr>
            <p:grpSpPr>
              <a:xfrm>
                <a:off x="3496269" y="1167594"/>
                <a:ext cx="2227859" cy="1296144"/>
                <a:chOff x="3496269" y="1167594"/>
                <a:chExt cx="2227859" cy="1296144"/>
              </a:xfrm>
            </p:grpSpPr>
            <p:sp>
              <p:nvSpPr>
                <p:cNvPr id="41" name="40 Rectángulo"/>
                <p:cNvSpPr/>
                <p:nvPr/>
              </p:nvSpPr>
              <p:spPr>
                <a:xfrm>
                  <a:off x="3496269" y="1167594"/>
                  <a:ext cx="186781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s-ES" b="1" dirty="0" smtClean="0">
                      <a:latin typeface="Cambria" panose="02040503050406030204" pitchFamily="18" charset="0"/>
                    </a:rPr>
                    <a:t>TRAINING DATA</a:t>
                  </a:r>
                  <a:endParaRPr lang="es-ES" b="1" dirty="0">
                    <a:latin typeface="Cambria" panose="02040503050406030204" pitchFamily="18" charset="0"/>
                  </a:endParaRPr>
                </a:p>
              </p:txBody>
            </p:sp>
            <p:grpSp>
              <p:nvGrpSpPr>
                <p:cNvPr id="13" name="12 Grupo"/>
                <p:cNvGrpSpPr/>
                <p:nvPr/>
              </p:nvGrpSpPr>
              <p:grpSpPr>
                <a:xfrm>
                  <a:off x="3836774" y="1662958"/>
                  <a:ext cx="1877649" cy="579198"/>
                  <a:chOff x="6948264" y="1158902"/>
                  <a:chExt cx="1877649" cy="579198"/>
                </a:xfrm>
              </p:grpSpPr>
              <p:pic>
                <p:nvPicPr>
                  <p:cNvPr id="42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6948264" y="1158902"/>
                    <a:ext cx="676256" cy="5610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3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15391" r="29351"/>
                  <a:stretch/>
                </p:blipFill>
                <p:spPr bwMode="auto">
                  <a:xfrm>
                    <a:off x="7662818" y="1180011"/>
                    <a:ext cx="528438" cy="5276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4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8229914" y="1167594"/>
                    <a:ext cx="595999" cy="5705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4" name="13 Abrir corchete"/>
                <p:cNvSpPr/>
                <p:nvPr/>
              </p:nvSpPr>
              <p:spPr>
                <a:xfrm flipH="1">
                  <a:off x="5624143" y="1671650"/>
                  <a:ext cx="99985" cy="792088"/>
                </a:xfrm>
                <a:prstGeom prst="leftBracket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" name="52 Abrir corchete"/>
                <p:cNvSpPr/>
                <p:nvPr/>
              </p:nvSpPr>
              <p:spPr>
                <a:xfrm>
                  <a:off x="3896604" y="1671650"/>
                  <a:ext cx="99985" cy="792088"/>
                </a:xfrm>
                <a:prstGeom prst="leftBracket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68" name="67 Rectángulo"/>
              <p:cNvSpPr/>
              <p:nvPr/>
            </p:nvSpPr>
            <p:spPr>
              <a:xfrm>
                <a:off x="3995936" y="2094406"/>
                <a:ext cx="16273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b="1" dirty="0" smtClean="0">
                    <a:solidFill>
                      <a:schemeClr val="tx1"/>
                    </a:solidFill>
                  </a:rPr>
                  <a:t>A        B        C</a:t>
                </a:r>
                <a:endParaRPr lang="es-ES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5" name="44 Flecha abajo"/>
            <p:cNvSpPr/>
            <p:nvPr/>
          </p:nvSpPr>
          <p:spPr>
            <a:xfrm rot="16200000">
              <a:off x="3682274" y="2098775"/>
              <a:ext cx="205121" cy="297876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7" name="Picture 2" descr="http://upload.wikimedia.org/wikipedia/commons/b/b8/Group_people_icon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480" y="1949107"/>
            <a:ext cx="864096" cy="57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45 Rectángulo"/>
          <p:cNvSpPr/>
          <p:nvPr/>
        </p:nvSpPr>
        <p:spPr>
          <a:xfrm>
            <a:off x="341646" y="341687"/>
            <a:ext cx="2552810" cy="27341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47 Rectángulo"/>
          <p:cNvSpPr/>
          <p:nvPr/>
        </p:nvSpPr>
        <p:spPr>
          <a:xfrm>
            <a:off x="6480212" y="771550"/>
            <a:ext cx="2412268" cy="38836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48 Rectángulo"/>
          <p:cNvSpPr/>
          <p:nvPr/>
        </p:nvSpPr>
        <p:spPr>
          <a:xfrm>
            <a:off x="2555776" y="3440201"/>
            <a:ext cx="3864993" cy="139501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49 Rectángulo"/>
          <p:cNvSpPr/>
          <p:nvPr/>
        </p:nvSpPr>
        <p:spPr>
          <a:xfrm>
            <a:off x="213669" y="3140644"/>
            <a:ext cx="2270100" cy="187937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086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s-ES" dirty="0" smtClean="0"/>
              <a:t>Training Data</a:t>
            </a:r>
            <a:endParaRPr lang="es-E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6139" y="1881874"/>
            <a:ext cx="1737691" cy="14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5206" y="1887686"/>
            <a:ext cx="1531463" cy="14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4109" y="1641047"/>
            <a:ext cx="1921970" cy="160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99592" y="3579862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Courier New" panose="02070309020205020404" pitchFamily="49" charset="0"/>
              <a:buChar char="o"/>
              <a:defRPr/>
            </a:pPr>
            <a:r>
              <a:rPr lang="es-ES" sz="2400" dirty="0" err="1" smtClean="0"/>
              <a:t>Not</a:t>
            </a:r>
            <a:r>
              <a:rPr lang="es-ES" sz="2400" dirty="0" smtClean="0"/>
              <a:t> </a:t>
            </a:r>
            <a:r>
              <a:rPr lang="es-ES" sz="2400" dirty="0" err="1" smtClean="0"/>
              <a:t>labelled</a:t>
            </a:r>
            <a:r>
              <a:rPr lang="es-ES" sz="2400" dirty="0" smtClean="0"/>
              <a:t> data</a:t>
            </a:r>
          </a:p>
          <a:p>
            <a:pPr marL="342900" lvl="1" indent="-342900">
              <a:buFont typeface="Courier New" panose="02070309020205020404" pitchFamily="49" charset="0"/>
              <a:buChar char="o"/>
              <a:defRPr/>
            </a:pPr>
            <a:r>
              <a:rPr lang="es-ES" sz="2400" dirty="0" err="1" smtClean="0"/>
              <a:t>How</a:t>
            </a:r>
            <a:r>
              <a:rPr lang="es-ES" sz="2400" dirty="0" smtClean="0"/>
              <a:t> </a:t>
            </a:r>
            <a:r>
              <a:rPr lang="es-ES" sz="2400" dirty="0"/>
              <a:t>do </a:t>
            </a:r>
            <a:r>
              <a:rPr lang="es-ES" sz="2400" dirty="0" err="1"/>
              <a:t>we</a:t>
            </a:r>
            <a:r>
              <a:rPr lang="es-ES" sz="2400" dirty="0"/>
              <a:t> </a:t>
            </a:r>
            <a:r>
              <a:rPr lang="es-ES" sz="2400" dirty="0" err="1"/>
              <a:t>know</a:t>
            </a:r>
            <a:r>
              <a:rPr lang="es-ES" sz="2400" dirty="0"/>
              <a:t> </a:t>
            </a:r>
            <a:r>
              <a:rPr lang="es-ES" sz="2400" dirty="0" err="1"/>
              <a:t>which</a:t>
            </a:r>
            <a:r>
              <a:rPr lang="es-ES" sz="2400" dirty="0"/>
              <a:t> </a:t>
            </a:r>
            <a:r>
              <a:rPr lang="es-ES" sz="2400" dirty="0" err="1"/>
              <a:t>images</a:t>
            </a:r>
            <a:r>
              <a:rPr lang="es-ES" sz="2400" dirty="0"/>
              <a:t> </a:t>
            </a:r>
            <a:r>
              <a:rPr lang="es-ES" sz="2400" dirty="0" err="1"/>
              <a:t>have</a:t>
            </a:r>
            <a:r>
              <a:rPr lang="es-ES" sz="2400" dirty="0"/>
              <a:t> </a:t>
            </a:r>
            <a:r>
              <a:rPr lang="es-ES" sz="2400" dirty="0" smtClean="0"/>
              <a:t>similar </a:t>
            </a:r>
            <a:r>
              <a:rPr lang="es-ES" sz="2400" dirty="0" err="1"/>
              <a:t>style</a:t>
            </a:r>
            <a:r>
              <a:rPr lang="es-ES" sz="2400" dirty="0" smtClean="0"/>
              <a:t>?</a:t>
            </a:r>
          </a:p>
          <a:p>
            <a:pPr marL="342900" lvl="1" indent="-342900">
              <a:buFont typeface="Courier New" panose="02070309020205020404" pitchFamily="49" charset="0"/>
              <a:buChar char="o"/>
              <a:defRPr/>
            </a:pPr>
            <a:r>
              <a:rPr lang="es-ES" sz="2400" dirty="0" err="1" smtClean="0"/>
              <a:t>Ambiguous</a:t>
            </a:r>
            <a:r>
              <a:rPr lang="es-ES" sz="2400" dirty="0" smtClean="0"/>
              <a:t> </a:t>
            </a:r>
            <a:r>
              <a:rPr lang="es-ES" sz="2400" dirty="0" err="1" smtClean="0"/>
              <a:t>problem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12151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Training Data</a:t>
            </a:r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1677012" y="1347614"/>
            <a:ext cx="5544703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" name="3 Grupo"/>
          <p:cNvGrpSpPr/>
          <p:nvPr/>
        </p:nvGrpSpPr>
        <p:grpSpPr>
          <a:xfrm>
            <a:off x="1766139" y="1641047"/>
            <a:ext cx="5410530" cy="2083138"/>
            <a:chOff x="1547664" y="1810168"/>
            <a:chExt cx="5596761" cy="215484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47664" y="2059284"/>
              <a:ext cx="1797503" cy="1491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60249" y="2065296"/>
              <a:ext cx="1584176" cy="1516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79912" y="1810168"/>
              <a:ext cx="1988124" cy="1657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7 CuadroTexto"/>
            <p:cNvSpPr txBox="1"/>
            <p:nvPr/>
          </p:nvSpPr>
          <p:spPr>
            <a:xfrm>
              <a:off x="2382911" y="359567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i="1" dirty="0" smtClean="0"/>
                <a:t>A</a:t>
              </a:r>
              <a:endParaRPr lang="es-ES" i="1" dirty="0"/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4251810" y="359567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i="1" dirty="0" smtClean="0"/>
                <a:t>B</a:t>
              </a:r>
              <a:endParaRPr lang="es-ES" i="1" dirty="0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6199891" y="3595676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i="1" dirty="0" smtClean="0"/>
                <a:t>C</a:t>
              </a:r>
              <a:endParaRPr lang="es-ES" i="1" dirty="0"/>
            </a:p>
          </p:txBody>
        </p:sp>
      </p:grpSp>
      <p:pic>
        <p:nvPicPr>
          <p:cNvPr id="11" name="Picture 2" descr="http://women2.com/wp-content/uploads/2011/06/mturklog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2027" y="4083918"/>
            <a:ext cx="1939688" cy="28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1835696" y="1448894"/>
            <a:ext cx="5500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i="1" dirty="0" err="1" smtClean="0"/>
              <a:t>Is</a:t>
            </a:r>
            <a:r>
              <a:rPr lang="es-ES" sz="2400" i="1" dirty="0" smtClean="0"/>
              <a:t> A more similar in </a:t>
            </a:r>
            <a:r>
              <a:rPr lang="es-ES" sz="2400" i="1" dirty="0" err="1" smtClean="0"/>
              <a:t>style</a:t>
            </a:r>
            <a:r>
              <a:rPr lang="es-ES" sz="2400" i="1" dirty="0" smtClean="0"/>
              <a:t> to B </a:t>
            </a:r>
            <a:r>
              <a:rPr lang="es-ES" sz="2400" i="1" dirty="0" err="1" smtClean="0"/>
              <a:t>or</a:t>
            </a:r>
            <a:r>
              <a:rPr lang="es-ES" sz="2400" i="1" dirty="0" smtClean="0"/>
              <a:t> to C?</a:t>
            </a:r>
            <a:endParaRPr lang="es-ES" sz="2400" i="1" dirty="0"/>
          </a:p>
        </p:txBody>
      </p:sp>
    </p:spTree>
    <p:extLst>
      <p:ext uri="{BB962C8B-B14F-4D97-AF65-F5344CB8AC3E}">
        <p14:creationId xmlns:p14="http://schemas.microsoft.com/office/powerpoint/2010/main" val="183846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F:\Dropbox\Projects\adobe\siggraph2014\searchdog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97" y="866530"/>
            <a:ext cx="4019771" cy="401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4680333" y="339502"/>
            <a:ext cx="4140139" cy="352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1 Grupo"/>
          <p:cNvGrpSpPr/>
          <p:nvPr/>
        </p:nvGrpSpPr>
        <p:grpSpPr>
          <a:xfrm>
            <a:off x="4860031" y="338400"/>
            <a:ext cx="3960441" cy="491889"/>
            <a:chOff x="4670923" y="351669"/>
            <a:chExt cx="4149550" cy="491889"/>
          </a:xfrm>
        </p:grpSpPr>
        <p:sp>
          <p:nvSpPr>
            <p:cNvPr id="32" name="31 Rectángulo"/>
            <p:cNvSpPr/>
            <p:nvPr/>
          </p:nvSpPr>
          <p:spPr>
            <a:xfrm>
              <a:off x="4752342" y="424793"/>
              <a:ext cx="864096" cy="369332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0923" y="351669"/>
              <a:ext cx="4149550" cy="491889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4" name="Picture 2" descr="F:\Dropbox\Projects\adobe\siggraph2014\blanc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1176"/>
            <a:ext cx="3816423" cy="4686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17" name="16 Grupo"/>
          <p:cNvGrpSpPr/>
          <p:nvPr/>
        </p:nvGrpSpPr>
        <p:grpSpPr>
          <a:xfrm>
            <a:off x="482717" y="321773"/>
            <a:ext cx="3486150" cy="4541997"/>
            <a:chOff x="-121858" y="291323"/>
            <a:chExt cx="3486150" cy="4541997"/>
          </a:xfrm>
        </p:grpSpPr>
        <p:pic>
          <p:nvPicPr>
            <p:cNvPr id="18" name="Picture 10" descr="http://www.elenagarces.ctlprojects.com/allDataset/Clip%20Art/Shapes/Simple%20(P%20-%20Z)/Sun-0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737" y="529534"/>
              <a:ext cx="1252724" cy="1255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F:\Dropbox\Projects\adobe\siggraph2014\Tree-074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858" y="291323"/>
              <a:ext cx="3486150" cy="4486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http://www.elenagarces.ctlprojects.com/allDataset/Clip%20Art/Plants%20&amp;%20Flowers/Flowers%20(Part%204)/Flower-653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094" y="4019689"/>
              <a:ext cx="909085" cy="813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http://www.elenagarces.ctlprojects.com/allDataset/Clip%20Art/Plants%20&amp;%20Flowers/Flowers%20(Part%204)/Flower-653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117" y="3827657"/>
              <a:ext cx="955754" cy="85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30 CuadroTexto"/>
          <p:cNvSpPr txBox="1"/>
          <p:nvPr/>
        </p:nvSpPr>
        <p:spPr>
          <a:xfrm>
            <a:off x="5908878" y="411510"/>
            <a:ext cx="2371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/>
              <a:t>Dog</a:t>
            </a:r>
            <a:r>
              <a:rPr lang="es-ES" sz="1600" dirty="0" smtClean="0"/>
              <a:t> </a:t>
            </a:r>
            <a:r>
              <a:rPr lang="es-ES" sz="1600" dirty="0" err="1" smtClean="0"/>
              <a:t>clipart</a:t>
            </a:r>
            <a:endParaRPr lang="es-ES" sz="1600" dirty="0"/>
          </a:p>
        </p:txBody>
      </p:sp>
      <p:pic>
        <p:nvPicPr>
          <p:cNvPr id="33" name="Picture 6" descr="http://www.elenagarces.ctlprojects.com/allDataset/Clip%20Art/Plants%20&amp;%20Flowers/Flowers%20(Part%204)/Flower-65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58" y="4072670"/>
            <a:ext cx="909085" cy="81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F:\Dropbox\Projects\adobe\siggraph2014\dog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888" y="1815840"/>
            <a:ext cx="2176485" cy="1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394189" y="-1316682"/>
            <a:ext cx="971139" cy="369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34 Rectángulo"/>
          <p:cNvSpPr/>
          <p:nvPr/>
        </p:nvSpPr>
        <p:spPr>
          <a:xfrm>
            <a:off x="4932040" y="411510"/>
            <a:ext cx="824716" cy="369332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2" name="21 Grupo"/>
          <p:cNvGrpSpPr/>
          <p:nvPr/>
        </p:nvGrpSpPr>
        <p:grpSpPr>
          <a:xfrm>
            <a:off x="482717" y="321773"/>
            <a:ext cx="3486150" cy="4564528"/>
            <a:chOff x="482717" y="321773"/>
            <a:chExt cx="3486150" cy="4564528"/>
          </a:xfrm>
        </p:grpSpPr>
        <p:grpSp>
          <p:nvGrpSpPr>
            <p:cNvPr id="23" name="22 Grupo"/>
            <p:cNvGrpSpPr/>
            <p:nvPr/>
          </p:nvGrpSpPr>
          <p:grpSpPr>
            <a:xfrm>
              <a:off x="482717" y="321773"/>
              <a:ext cx="3486150" cy="4541997"/>
              <a:chOff x="-121858" y="291323"/>
              <a:chExt cx="3486150" cy="4541997"/>
            </a:xfrm>
          </p:grpSpPr>
          <p:pic>
            <p:nvPicPr>
              <p:cNvPr id="27" name="Picture 10" descr="http://www.elenagarces.ctlprojects.com/allDataset/Clip%20Art/Shapes/Simple%20(P%20-%20Z)/Sun-09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7737" y="529534"/>
                <a:ext cx="1252724" cy="12558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6" descr="F:\Dropbox\Projects\adobe\siggraph2014\Tree-074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1858" y="291323"/>
                <a:ext cx="3486150" cy="4486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6" descr="http://www.elenagarces.ctlprojects.com/allDataset/Clip%20Art/Plants%20&amp;%20Flowers/Flowers%20(Part%204)/Flower-653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094" y="4019689"/>
                <a:ext cx="909085" cy="8136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8" descr="http://www.elenagarces.ctlprojects.com/allDataset/Clip%20Art/Plants%20&amp;%20Flowers/Flowers%20(Part%204)/Flower-653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6117" y="3827657"/>
                <a:ext cx="955754" cy="855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6" name="Picture 6" descr="http://www.elenagarces.ctlprojects.com/allDataset/Clip%20Art/Plants%20&amp;%20Flowers/Flowers%20(Part%204)/Flower-653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658" y="4072670"/>
              <a:ext cx="909085" cy="813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39 Rectángulo"/>
          <p:cNvSpPr/>
          <p:nvPr/>
        </p:nvSpPr>
        <p:spPr>
          <a:xfrm>
            <a:off x="4535996" y="123478"/>
            <a:ext cx="4356484" cy="489654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3 Título"/>
          <p:cNvSpPr txBox="1">
            <a:spLocks/>
          </p:cNvSpPr>
          <p:nvPr/>
        </p:nvSpPr>
        <p:spPr>
          <a:xfrm>
            <a:off x="4572000" y="559984"/>
            <a:ext cx="4248472" cy="6279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 err="1" smtClean="0"/>
              <a:t>What</a:t>
            </a:r>
            <a:r>
              <a:rPr lang="es-ES" sz="3200" b="1" dirty="0" smtClean="0"/>
              <a:t> defines STYLE?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18453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8.86076E-7 L 0.34323 -0.426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53" y="-213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08886E-6 L -0.22343 0.3798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1" y="189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Training Data</a:t>
            </a:r>
            <a:endParaRPr lang="es-ES" dirty="0"/>
          </a:p>
        </p:txBody>
      </p:sp>
      <p:sp>
        <p:nvSpPr>
          <p:cNvPr id="17" name="16 Marcador de contenido"/>
          <p:cNvSpPr>
            <a:spLocks noGrp="1"/>
          </p:cNvSpPr>
          <p:nvPr>
            <p:ph idx="1"/>
          </p:nvPr>
        </p:nvSpPr>
        <p:spPr>
          <a:xfrm>
            <a:off x="457200" y="1131591"/>
            <a:ext cx="8219256" cy="3312367"/>
          </a:xfrm>
        </p:spPr>
        <p:txBody>
          <a:bodyPr>
            <a:noAutofit/>
          </a:bodyPr>
          <a:lstStyle/>
          <a:p>
            <a:r>
              <a:rPr lang="es-ES" sz="2800" dirty="0" err="1" smtClean="0"/>
              <a:t>Number</a:t>
            </a:r>
            <a:r>
              <a:rPr lang="es-ES" sz="2800" dirty="0" smtClean="0"/>
              <a:t> of </a:t>
            </a:r>
            <a:r>
              <a:rPr lang="es-ES" sz="2800" dirty="0" err="1" smtClean="0"/>
              <a:t>participants</a:t>
            </a:r>
            <a:r>
              <a:rPr lang="es-ES" sz="2800" dirty="0" smtClean="0"/>
              <a:t>: 313</a:t>
            </a:r>
          </a:p>
          <a:p>
            <a:r>
              <a:rPr lang="es-ES" sz="2800" dirty="0" err="1" smtClean="0"/>
              <a:t>Random</a:t>
            </a:r>
            <a:r>
              <a:rPr lang="es-ES" sz="2800" dirty="0" smtClean="0"/>
              <a:t> </a:t>
            </a:r>
            <a:r>
              <a:rPr lang="es-ES" sz="2800" dirty="0" err="1" smtClean="0"/>
              <a:t>sampling</a:t>
            </a:r>
            <a:endParaRPr lang="es-ES" sz="2800" dirty="0" smtClean="0"/>
          </a:p>
          <a:p>
            <a:r>
              <a:rPr lang="en-US" sz="2800" b="1" dirty="0" smtClean="0"/>
              <a:t>Training</a:t>
            </a:r>
            <a:r>
              <a:rPr lang="en-US" sz="2800" dirty="0" smtClean="0"/>
              <a:t>: </a:t>
            </a:r>
            <a:r>
              <a:rPr lang="en-US" sz="2800" dirty="0"/>
              <a:t>25540 relative comparisons with </a:t>
            </a:r>
            <a:r>
              <a:rPr lang="en-US" sz="2800" u="sng" dirty="0"/>
              <a:t>one</a:t>
            </a:r>
            <a:r>
              <a:rPr lang="en-US" sz="2800" dirty="0"/>
              <a:t> opinion per </a:t>
            </a:r>
            <a:r>
              <a:rPr lang="en-US" sz="2800" dirty="0" smtClean="0"/>
              <a:t>comparison</a:t>
            </a:r>
          </a:p>
          <a:p>
            <a:r>
              <a:rPr lang="en-US" sz="2800" b="1" dirty="0" smtClean="0"/>
              <a:t>Testing</a:t>
            </a:r>
            <a:r>
              <a:rPr lang="en-US" sz="2800" dirty="0" smtClean="0"/>
              <a:t>: </a:t>
            </a:r>
            <a:r>
              <a:rPr lang="en-US" sz="2800" dirty="0"/>
              <a:t>1000 relative comparisons with more than </a:t>
            </a:r>
            <a:r>
              <a:rPr lang="en-US" sz="2800" u="sng" dirty="0"/>
              <a:t>ten</a:t>
            </a:r>
            <a:r>
              <a:rPr lang="en-US" sz="2800" dirty="0"/>
              <a:t> opinions per </a:t>
            </a:r>
            <a:r>
              <a:rPr lang="en-US" sz="2800" dirty="0" smtClean="0"/>
              <a:t>comparison</a:t>
            </a:r>
            <a:endParaRPr lang="es-ES" sz="28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Rectángulo"/>
              <p:cNvSpPr/>
              <p:nvPr/>
            </p:nvSpPr>
            <p:spPr>
              <a:xfrm>
                <a:off x="4211960" y="-812626"/>
                <a:ext cx="12879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>
                              <a:latin typeface="Cambria Math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s-ES"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>
                              <a:latin typeface="Cambria Math"/>
                            </a:rPr>
                            <m:t>A</m:t>
                          </m:r>
                        </m:sub>
                      </m:sSub>
                      <m:r>
                        <a:rPr lang="es-ES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s-E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>
                              <a:latin typeface="Cambria Math"/>
                            </a:rPr>
                            <m:t>B</m:t>
                          </m:r>
                        </m:sub>
                      </m:sSub>
                      <m:r>
                        <a:rPr lang="es-ES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s-E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>
                              <a:latin typeface="Cambria Math"/>
                            </a:rPr>
                            <m:t>C</m:t>
                          </m:r>
                        </m:sub>
                      </m:sSub>
                      <m:r>
                        <a:rPr lang="es-ES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" name="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-812626"/>
                <a:ext cx="1287980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029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17"/>
              <p:cNvSpPr txBox="1"/>
              <p:nvPr/>
            </p:nvSpPr>
            <p:spPr>
              <a:xfrm>
                <a:off x="6588224" y="3717797"/>
                <a:ext cx="1956642" cy="7641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s-ES" sz="1600" b="1" dirty="0" smtClean="0">
                    <a:latin typeface="Cambria Math"/>
                  </a:rPr>
                  <a:t>DISTANCE METRIC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s-E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s-ES" b="1" i="0">
                            <a:latin typeface="Cambria Math"/>
                          </a:rPr>
                          <m:t>𝐝</m:t>
                        </m:r>
                      </m:e>
                      <m:sub>
                        <m:r>
                          <a:rPr lang="es-ES" b="1" i="0">
                            <a:latin typeface="Cambria Math"/>
                          </a:rPr>
                          <m:t>𝐬𝐭𝐲𝐥𝐞</m:t>
                        </m:r>
                      </m:sub>
                    </m:sSub>
                  </m:oMath>
                </a14:m>
                <a:r>
                  <a:rPr lang="es-ES" b="1" dirty="0" smtClean="0">
                    <a:latin typeface="Cambria Math"/>
                  </a:rPr>
                  <a:t>(        ,        )</a:t>
                </a:r>
              </a:p>
            </p:txBody>
          </p:sp>
        </mc:Choice>
        <mc:Fallback xmlns="">
          <p:sp>
            <p:nvSpPr>
              <p:cNvPr id="35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3717797"/>
                <a:ext cx="1956642" cy="764120"/>
              </a:xfrm>
              <a:prstGeom prst="rect">
                <a:avLst/>
              </a:prstGeom>
              <a:blipFill rotWithShape="1">
                <a:blip r:embed="rId3"/>
                <a:stretch>
                  <a:fillRect b="-7087"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4" descr="http://www.elenagarces.ctlprojects.com/allDataset/Clip%20Art/Animals/Cartoons%20(Do%20-%20Do)/Dog-House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524" y="710984"/>
            <a:ext cx="401180" cy="42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Decisión"/>
          <p:cNvSpPr/>
          <p:nvPr/>
        </p:nvSpPr>
        <p:spPr>
          <a:xfrm>
            <a:off x="3373528" y="3504926"/>
            <a:ext cx="2389107" cy="1143758"/>
          </a:xfrm>
          <a:prstGeom prst="flowChartDecisi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400" b="1" dirty="0">
              <a:latin typeface="Cooper Std Black" pitchFamily="18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6480212" y="1664970"/>
            <a:ext cx="2160240" cy="1338828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 smtClean="0"/>
              <a:t>Style </a:t>
            </a:r>
            <a:r>
              <a:rPr lang="es-ES" dirty="0" err="1" smtClean="0"/>
              <a:t>Visualization</a:t>
            </a:r>
            <a:endParaRPr lang="es-ES" dirty="0" smtClean="0"/>
          </a:p>
          <a:p>
            <a:pPr algn="ctr">
              <a:lnSpc>
                <a:spcPct val="150000"/>
              </a:lnSpc>
            </a:pPr>
            <a:r>
              <a:rPr lang="es-ES" dirty="0" err="1" smtClean="0"/>
              <a:t>Search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 Style</a:t>
            </a:r>
          </a:p>
          <a:p>
            <a:pPr algn="ctr">
              <a:lnSpc>
                <a:spcPct val="150000"/>
              </a:lnSpc>
            </a:pPr>
            <a:r>
              <a:rPr lang="es-ES" dirty="0" err="1" smtClean="0"/>
              <a:t>Mash</a:t>
            </a:r>
            <a:r>
              <a:rPr lang="es-ES" dirty="0" smtClean="0"/>
              <a:t>-up App</a:t>
            </a:r>
            <a:endParaRPr lang="es-ES" dirty="0"/>
          </a:p>
        </p:txBody>
      </p:sp>
      <p:sp>
        <p:nvSpPr>
          <p:cNvPr id="1060" name="1059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Overview</a:t>
            </a:r>
            <a:endParaRPr lang="es-ES" dirty="0"/>
          </a:p>
        </p:txBody>
      </p:sp>
      <p:sp>
        <p:nvSpPr>
          <p:cNvPr id="36" name="35 CuadroTexto"/>
          <p:cNvSpPr txBox="1"/>
          <p:nvPr/>
        </p:nvSpPr>
        <p:spPr>
          <a:xfrm>
            <a:off x="3923545" y="3712580"/>
            <a:ext cx="1289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METRIC</a:t>
            </a:r>
          </a:p>
          <a:p>
            <a:pPr algn="ctr"/>
            <a:r>
              <a:rPr lang="es-ES" b="1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LEARNING</a:t>
            </a:r>
            <a:endParaRPr lang="es-ES" b="1" dirty="0">
              <a:latin typeface="Cambria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Picture 2" descr="http://www.elenagarces.ctlprojects.com/allDataset/Clip%20Art/Animals/Cartoons%20(Do%20-%20Do)/Dog---Sa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979712" y="670254"/>
            <a:ext cx="430706" cy="56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Rectángulo"/>
          <p:cNvSpPr/>
          <p:nvPr/>
        </p:nvSpPr>
        <p:spPr>
          <a:xfrm>
            <a:off x="1595200" y="3222409"/>
            <a:ext cx="744552" cy="1381220"/>
          </a:xfrm>
          <a:prstGeom prst="rect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Disco magnético"/>
          <p:cNvSpPr/>
          <p:nvPr/>
        </p:nvSpPr>
        <p:spPr>
          <a:xfrm>
            <a:off x="827584" y="1499768"/>
            <a:ext cx="1728192" cy="898678"/>
          </a:xfrm>
          <a:prstGeom prst="flowChartMagneticDisk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2" descr="http://www.elenagarces.ctlprojects.com/allDataset/Clip%20Art/Holidays/Halloween%20(A%20-%20Co)/Cat-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1" y="1148222"/>
            <a:ext cx="696033" cy="5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elenagarces.ctlprojects.com/allDataset/Clip%20Art/Animals/Cartoons%20(E%20-%20Fi)/Fish-08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39060" flipH="1">
            <a:off x="1932709" y="1303816"/>
            <a:ext cx="704652" cy="44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024008" y="1752115"/>
            <a:ext cx="1387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 smtClean="0">
                <a:latin typeface="Cambria" panose="02040503050406030204" pitchFamily="18" charset="0"/>
                <a:ea typeface="Cambria Math" panose="02040503050406030204" pitchFamily="18" charset="0"/>
              </a:rPr>
              <a:t>Illustration</a:t>
            </a:r>
            <a:endParaRPr lang="es-ES" b="1" dirty="0" smtClean="0">
              <a:latin typeface="Cambria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s-ES" b="1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Clip-art</a:t>
            </a:r>
          </a:p>
        </p:txBody>
      </p:sp>
      <p:sp>
        <p:nvSpPr>
          <p:cNvPr id="28" name="27 Flecha abajo"/>
          <p:cNvSpPr/>
          <p:nvPr/>
        </p:nvSpPr>
        <p:spPr>
          <a:xfrm>
            <a:off x="1523617" y="2470454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51 Flecha abajo"/>
          <p:cNvSpPr/>
          <p:nvPr/>
        </p:nvSpPr>
        <p:spPr>
          <a:xfrm rot="16200000">
            <a:off x="2678432" y="3817246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55 Flecha abajo"/>
          <p:cNvSpPr/>
          <p:nvPr/>
        </p:nvSpPr>
        <p:spPr>
          <a:xfrm>
            <a:off x="4338635" y="2758486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56 Rectángulo"/>
          <p:cNvSpPr/>
          <p:nvPr/>
        </p:nvSpPr>
        <p:spPr>
          <a:xfrm>
            <a:off x="467544" y="3147814"/>
            <a:ext cx="12480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latin typeface="Cambria" panose="02040503050406030204" pitchFamily="18" charset="0"/>
              </a:rPr>
              <a:t>FEATURE</a:t>
            </a:r>
          </a:p>
          <a:p>
            <a:pPr algn="ctr"/>
            <a:r>
              <a:rPr lang="es-ES" sz="1600" b="1" dirty="0">
                <a:latin typeface="Cambria" panose="02040503050406030204" pitchFamily="18" charset="0"/>
              </a:rPr>
              <a:t>VECTOR</a:t>
            </a:r>
            <a:endParaRPr lang="es-ES" sz="2000" dirty="0">
              <a:latin typeface="Cambria" panose="02040503050406030204" pitchFamily="18" charset="0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1715477" y="4266501"/>
            <a:ext cx="503999" cy="29415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1715476" y="3274732"/>
            <a:ext cx="504000" cy="29415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1715476" y="3605322"/>
            <a:ext cx="504000" cy="2941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1" name="60 CuadroTexto"/>
          <p:cNvSpPr txBox="1"/>
          <p:nvPr/>
        </p:nvSpPr>
        <p:spPr>
          <a:xfrm>
            <a:off x="1715476" y="3935912"/>
            <a:ext cx="504000" cy="29415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9" name="68 Flecha abajo"/>
          <p:cNvSpPr/>
          <p:nvPr/>
        </p:nvSpPr>
        <p:spPr>
          <a:xfrm rot="16200000">
            <a:off x="5918792" y="3810134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Rectángulo"/>
          <p:cNvSpPr/>
          <p:nvPr/>
        </p:nvSpPr>
        <p:spPr>
          <a:xfrm>
            <a:off x="6683810" y="1199823"/>
            <a:ext cx="175304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b="1" dirty="0">
                <a:latin typeface="Cambria" panose="02040503050406030204" pitchFamily="18" charset="0"/>
                <a:ea typeface="Cambria Math" panose="02040503050406030204" pitchFamily="18" charset="0"/>
              </a:rPr>
              <a:t>APPLICATIONS</a:t>
            </a:r>
            <a:endParaRPr lang="es-ES" dirty="0"/>
          </a:p>
        </p:txBody>
      </p:sp>
      <p:sp>
        <p:nvSpPr>
          <p:cNvPr id="70" name="69 Flecha abajo"/>
          <p:cNvSpPr/>
          <p:nvPr/>
        </p:nvSpPr>
        <p:spPr>
          <a:xfrm rot="10800000">
            <a:off x="7344308" y="3075806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3" name="Picture 28" descr="C:\Users\Elena\Doctorado\DATASETS\ClipArt\microsoft\png\Style_714\MC90023218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6635" y="4083918"/>
            <a:ext cx="449781" cy="41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32" descr="C:\Users\Elena\Doctorado\DATASETS\ClipArt\microsoft\png\Style_1173\MC90033059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1466" y="4102708"/>
            <a:ext cx="471463" cy="54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D:\Project_ClipArt\dropbox\code\images\Eyeball Smirking [Converted]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925519"/>
            <a:ext cx="367011" cy="3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4" descr="C:\Users\Elena\Doctorado\DATASETS\ClipArt\microsoft\png\Style_714\MC9002322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366301"/>
            <a:ext cx="567100" cy="34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3712293" y="1347614"/>
            <a:ext cx="2227859" cy="1296144"/>
            <a:chOff x="3496269" y="1347614"/>
            <a:chExt cx="2227859" cy="1296144"/>
          </a:xfrm>
        </p:grpSpPr>
        <p:grpSp>
          <p:nvGrpSpPr>
            <p:cNvPr id="15" name="14 Grupo"/>
            <p:cNvGrpSpPr/>
            <p:nvPr/>
          </p:nvGrpSpPr>
          <p:grpSpPr>
            <a:xfrm>
              <a:off x="3496269" y="1347614"/>
              <a:ext cx="2227859" cy="1296144"/>
              <a:chOff x="3496269" y="1167594"/>
              <a:chExt cx="2227859" cy="1296144"/>
            </a:xfrm>
          </p:grpSpPr>
          <p:sp>
            <p:nvSpPr>
              <p:cNvPr id="41" name="40 Rectángulo"/>
              <p:cNvSpPr/>
              <p:nvPr/>
            </p:nvSpPr>
            <p:spPr>
              <a:xfrm>
                <a:off x="3496269" y="1167594"/>
                <a:ext cx="18678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b="1" dirty="0" smtClean="0">
                    <a:latin typeface="Cambria" panose="02040503050406030204" pitchFamily="18" charset="0"/>
                  </a:rPr>
                  <a:t>TRAINING DATA</a:t>
                </a:r>
                <a:endParaRPr lang="es-ES" b="1" dirty="0">
                  <a:latin typeface="Cambria" panose="02040503050406030204" pitchFamily="18" charset="0"/>
                </a:endParaRPr>
              </a:p>
            </p:txBody>
          </p:sp>
          <p:grpSp>
            <p:nvGrpSpPr>
              <p:cNvPr id="13" name="12 Grupo"/>
              <p:cNvGrpSpPr/>
              <p:nvPr/>
            </p:nvGrpSpPr>
            <p:grpSpPr>
              <a:xfrm>
                <a:off x="3836774" y="1662958"/>
                <a:ext cx="1877649" cy="579198"/>
                <a:chOff x="6948264" y="1158902"/>
                <a:chExt cx="1877649" cy="579198"/>
              </a:xfrm>
            </p:grpSpPr>
            <p:pic>
              <p:nvPicPr>
                <p:cNvPr id="4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948264" y="1158902"/>
                  <a:ext cx="676256" cy="5610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5391" r="29351"/>
                <a:stretch/>
              </p:blipFill>
              <p:spPr bwMode="auto">
                <a:xfrm>
                  <a:off x="7662818" y="1180011"/>
                  <a:ext cx="528438" cy="5276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8229914" y="1167594"/>
                  <a:ext cx="595999" cy="5705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" name="13 Abrir corchete"/>
              <p:cNvSpPr/>
              <p:nvPr/>
            </p:nvSpPr>
            <p:spPr>
              <a:xfrm flipH="1">
                <a:off x="5624143" y="1671650"/>
                <a:ext cx="99985" cy="792088"/>
              </a:xfrm>
              <a:prstGeom prst="leftBracket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" name="52 Abrir corchete"/>
              <p:cNvSpPr/>
              <p:nvPr/>
            </p:nvSpPr>
            <p:spPr>
              <a:xfrm>
                <a:off x="3896604" y="1671650"/>
                <a:ext cx="99985" cy="792088"/>
              </a:xfrm>
              <a:prstGeom prst="leftBracket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45" name="44 Flecha abajo"/>
            <p:cNvSpPr/>
            <p:nvPr/>
          </p:nvSpPr>
          <p:spPr>
            <a:xfrm rot="16200000">
              <a:off x="3682274" y="2098775"/>
              <a:ext cx="205121" cy="297876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7" name="Picture 2" descr="http://upload.wikimedia.org/wikipedia/commons/b/b8/Group_people_icon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480" y="1949107"/>
            <a:ext cx="864096" cy="57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45 Rectángulo"/>
          <p:cNvSpPr/>
          <p:nvPr/>
        </p:nvSpPr>
        <p:spPr>
          <a:xfrm>
            <a:off x="341646" y="341687"/>
            <a:ext cx="2552810" cy="27341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47 Rectángulo"/>
          <p:cNvSpPr/>
          <p:nvPr/>
        </p:nvSpPr>
        <p:spPr>
          <a:xfrm>
            <a:off x="6444208" y="1179088"/>
            <a:ext cx="2412268" cy="24727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48 Rectángulo"/>
          <p:cNvSpPr/>
          <p:nvPr/>
        </p:nvSpPr>
        <p:spPr>
          <a:xfrm>
            <a:off x="213668" y="3140644"/>
            <a:ext cx="3062187" cy="187937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50 Rectángulo"/>
          <p:cNvSpPr/>
          <p:nvPr/>
        </p:nvSpPr>
        <p:spPr>
          <a:xfrm>
            <a:off x="4211960" y="2274426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tx1"/>
                </a:solidFill>
              </a:rPr>
              <a:t>A        B        C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885560" y="1390334"/>
            <a:ext cx="3198608" cy="197350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086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2"/>
          <a:stretch/>
        </p:blipFill>
        <p:spPr bwMode="auto">
          <a:xfrm>
            <a:off x="539552" y="1505615"/>
            <a:ext cx="8232973" cy="107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552204" y="1923678"/>
            <a:ext cx="571524" cy="299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Metric</a:t>
            </a:r>
            <a:r>
              <a:rPr lang="es-ES" dirty="0"/>
              <a:t> </a:t>
            </a:r>
            <a:r>
              <a:rPr lang="es-ES" dirty="0" err="1"/>
              <a:t>Learning</a:t>
            </a:r>
            <a:endParaRPr lang="es-ES" dirty="0"/>
          </a:p>
        </p:txBody>
      </p:sp>
      <p:sp>
        <p:nvSpPr>
          <p:cNvPr id="28" name="27 Rectángulo"/>
          <p:cNvSpPr/>
          <p:nvPr/>
        </p:nvSpPr>
        <p:spPr>
          <a:xfrm>
            <a:off x="2202301" y="1926541"/>
            <a:ext cx="571524" cy="299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 descr="http://www.elenagarces.ctlprojects.com/allDataset/Clip%20Art/Animals/Cartoons%20(Ca%20-%20Ca)/Cat-with-B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2204" y="1802128"/>
            <a:ext cx="508209" cy="4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93954" y="1866596"/>
            <a:ext cx="508209" cy="46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30 Rectángulo"/>
          <p:cNvSpPr/>
          <p:nvPr/>
        </p:nvSpPr>
        <p:spPr>
          <a:xfrm>
            <a:off x="3059832" y="1491630"/>
            <a:ext cx="5787355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692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8"/>
          <a:stretch/>
        </p:blipFill>
        <p:spPr bwMode="auto">
          <a:xfrm>
            <a:off x="539552" y="1505615"/>
            <a:ext cx="8307635" cy="107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Metric</a:t>
            </a:r>
            <a:r>
              <a:rPr lang="es-ES" dirty="0"/>
              <a:t> </a:t>
            </a:r>
            <a:r>
              <a:rPr lang="es-ES" dirty="0" err="1"/>
              <a:t>Learning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4624311" y="1131590"/>
            <a:ext cx="3404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i="1" dirty="0" err="1" smtClean="0"/>
              <a:t>Euclidean</a:t>
            </a:r>
            <a:r>
              <a:rPr lang="es-ES" sz="2400" i="1" dirty="0" smtClean="0"/>
              <a:t> </a:t>
            </a:r>
            <a:r>
              <a:rPr lang="es-ES" sz="2400" i="1" dirty="0" err="1"/>
              <a:t>Distance</a:t>
            </a:r>
            <a:r>
              <a:rPr lang="es-ES" sz="2400" i="1" dirty="0"/>
              <a:t> </a:t>
            </a:r>
            <a:r>
              <a:rPr lang="es-ES" sz="2400" i="1" dirty="0" err="1" smtClean="0"/>
              <a:t>Metric</a:t>
            </a:r>
            <a:endParaRPr lang="es-ES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4848" y="2660371"/>
                <a:ext cx="4341168" cy="1816813"/>
              </a:xfrm>
            </p:spPr>
            <p:txBody>
              <a:bodyPr>
                <a:normAutofit/>
              </a:bodyPr>
              <a:lstStyle/>
              <a:p>
                <a:endParaRPr lang="en-US" sz="600" b="1" dirty="0" smtClean="0"/>
              </a:p>
              <a:p>
                <a:r>
                  <a:rPr lang="en-US" sz="2000" b="1" dirty="0"/>
                  <a:t>Learn </a:t>
                </a:r>
                <a14:m>
                  <m:oMath xmlns:m="http://schemas.openxmlformats.org/officeDocument/2006/math">
                    <m:r>
                      <a:rPr lang="es-ES" sz="2000" b="1" i="1">
                        <a:latin typeface="Cambria Math"/>
                      </a:rPr>
                      <m:t>𝒘</m:t>
                    </m:r>
                  </m:oMath>
                </a14:m>
                <a:r>
                  <a:rPr lang="en-US" sz="2000" b="1" dirty="0"/>
                  <a:t> using Logistic </a:t>
                </a:r>
                <a:r>
                  <a:rPr lang="en-US" sz="2000" b="1" dirty="0" smtClean="0"/>
                  <a:t>Regression </a:t>
                </a:r>
                <a:r>
                  <a:rPr lang="en-US" sz="1100" dirty="0"/>
                  <a:t>[</a:t>
                </a:r>
                <a:r>
                  <a:rPr lang="en-US" sz="1100" dirty="0" err="1"/>
                  <a:t>Tamuz</a:t>
                </a:r>
                <a:r>
                  <a:rPr lang="en-US" sz="1100" dirty="0"/>
                  <a:t> </a:t>
                </a:r>
                <a:r>
                  <a:rPr lang="en-US" sz="1100" dirty="0" smtClean="0"/>
                  <a:t>2011; O’Donovan 2014]</a:t>
                </a:r>
                <a:endParaRPr lang="en-US" sz="1200" dirty="0"/>
              </a:p>
              <a:p>
                <a:endParaRPr lang="en-US" sz="1200" b="1" dirty="0" smtClean="0"/>
              </a:p>
              <a:p>
                <a:r>
                  <a:rPr lang="en-US" sz="2000" b="1" dirty="0" smtClean="0"/>
                  <a:t>Training data</a:t>
                </a:r>
                <a:r>
                  <a:rPr lang="en-US" sz="2000" dirty="0" smtClean="0"/>
                  <a:t>: triplets</a:t>
                </a:r>
                <a:r>
                  <a:rPr lang="en-US" sz="2000" b="1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S" sz="2000" b="0" i="0" smtClean="0">
                            <a:latin typeface="Cambria Math"/>
                          </a:rPr>
                          <m:t> [</m:t>
                        </m:r>
                        <m:r>
                          <a:rPr lang="es-ES" sz="20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2000">
                            <a:latin typeface="Cambria Math"/>
                          </a:rPr>
                          <m:t>A</m:t>
                        </m:r>
                      </m:sub>
                    </m:sSub>
                    <m:r>
                      <a:rPr lang="es-ES" sz="200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s-E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S" sz="20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2000">
                            <a:latin typeface="Cambria Math"/>
                          </a:rPr>
                          <m:t>B</m:t>
                        </m:r>
                      </m:sub>
                    </m:sSub>
                    <m:r>
                      <a:rPr lang="es-ES" sz="200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s-E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S" sz="20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2000">
                            <a:latin typeface="Cambria Math"/>
                          </a:rPr>
                          <m:t>C</m:t>
                        </m:r>
                      </m:sub>
                    </m:sSub>
                    <m:r>
                      <a:rPr lang="es-ES" sz="2000">
                        <a:latin typeface="Cambria Math"/>
                      </a:rPr>
                      <m:t>]</m:t>
                    </m:r>
                  </m:oMath>
                </a14:m>
                <a:endParaRPr lang="es-ES" sz="2000" dirty="0" smtClean="0"/>
              </a:p>
              <a:p>
                <a:pPr marL="400050" lvl="1" indent="0">
                  <a:buNone/>
                </a:pPr>
                <a:r>
                  <a:rPr lang="en-US" sz="1600" i="1" dirty="0"/>
                  <a:t>“Image  A is more similar to B than to </a:t>
                </a:r>
                <a:r>
                  <a:rPr lang="en-US" sz="1600" i="1" dirty="0" smtClean="0"/>
                  <a:t>C“</a:t>
                </a:r>
                <a:endParaRPr lang="es-ES" sz="1200" dirty="0"/>
              </a:p>
            </p:txBody>
          </p:sp>
        </mc:Choice>
        <mc:Fallback xmlns="">
          <p:sp>
            <p:nvSpPr>
              <p:cNvPr id="2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4848" y="2660371"/>
                <a:ext cx="4341168" cy="1816813"/>
              </a:xfrm>
              <a:blipFill rotWithShape="1">
                <a:blip r:embed="rId4"/>
                <a:stretch>
                  <a:fillRect l="-1122" r="-252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22 CuadroTexto"/>
              <p:cNvSpPr txBox="1"/>
              <p:nvPr/>
            </p:nvSpPr>
            <p:spPr>
              <a:xfrm>
                <a:off x="5796136" y="2787774"/>
                <a:ext cx="1872208" cy="871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ES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ES" b="0" i="0" smtClean="0">
                                        <a:latin typeface="Cambria Math"/>
                                      </a:rPr>
                                      <m:t>w</m:t>
                                    </m:r>
                                  </m:e>
                                  <m:sub>
                                    <m:r>
                                      <a:rPr lang="es-ES" b="0" i="0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s-ES" i="0" smtClean="0">
                                    <a:latin typeface="Cambria Math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es-ES" b="0" i="0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0" smtClean="0">
                                    <a:latin typeface="Cambria Math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s-ES" i="0" smtClean="0">
                                    <a:latin typeface="Cambria Math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s-ES" i="0" smtClean="0">
                                    <a:latin typeface="Cambria Math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b="0" i="0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0" smtClean="0">
                                    <a:latin typeface="Cambria Math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s-ES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ES" b="0" i="0" smtClean="0">
                                        <a:latin typeface="Cambria Math"/>
                                      </a:rPr>
                                      <m:t>w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ES" b="0" i="0" smtClean="0">
                                        <a:latin typeface="Cambria Math"/>
                                      </a:rPr>
                                      <m:t>n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>
                  <a:latin typeface="Avenir LT 35 Light" panose="02000503030000020003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2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2787774"/>
                <a:ext cx="1872208" cy="87171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23 Rectángulo"/>
          <p:cNvSpPr/>
          <p:nvPr/>
        </p:nvSpPr>
        <p:spPr>
          <a:xfrm rot="1667607">
            <a:off x="5849218" y="3011693"/>
            <a:ext cx="1674239" cy="4179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24 Rectángulo"/>
              <p:cNvSpPr/>
              <p:nvPr/>
            </p:nvSpPr>
            <p:spPr>
              <a:xfrm>
                <a:off x="6562410" y="3858602"/>
                <a:ext cx="18678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1"/>
                <a14:m>
                  <m:oMath xmlns:m="http://schemas.openxmlformats.org/officeDocument/2006/math">
                    <m:r>
                      <a:rPr lang="es-ES" sz="2400" b="1" i="0">
                        <a:latin typeface="Cambria Math"/>
                      </a:rPr>
                      <m:t>𝐰</m:t>
                    </m:r>
                  </m:oMath>
                </a14:m>
                <a:r>
                  <a:rPr lang="es-ES" sz="2400" dirty="0"/>
                  <a:t> = </a:t>
                </a:r>
                <a:r>
                  <a:rPr lang="es-ES" sz="24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diag</a:t>
                </a:r>
                <a:r>
                  <a:rPr lang="es-ES" sz="2400" dirty="0"/>
                  <a:t>(</a:t>
                </a:r>
                <a14:m>
                  <m:oMath xmlns:m="http://schemas.openxmlformats.org/officeDocument/2006/math">
                    <m:r>
                      <a:rPr lang="es-ES" sz="2400" b="1" i="0">
                        <a:latin typeface="Cambria Math"/>
                      </a:rPr>
                      <m:t>𝐖</m:t>
                    </m:r>
                  </m:oMath>
                </a14:m>
                <a:r>
                  <a:rPr lang="es-ES" sz="2400" dirty="0" smtClean="0"/>
                  <a:t>)</a:t>
                </a:r>
                <a:endParaRPr lang="en-US" sz="2400" dirty="0"/>
              </a:p>
            </p:txBody>
          </p:sp>
        </mc:Choice>
        <mc:Fallback xmlns="">
          <p:sp>
            <p:nvSpPr>
              <p:cNvPr id="25" name="2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410" y="3858602"/>
                <a:ext cx="1867819" cy="461665"/>
              </a:xfrm>
              <a:prstGeom prst="rect">
                <a:avLst/>
              </a:prstGeom>
              <a:blipFill rotWithShape="1">
                <a:blip r:embed="rId6"/>
                <a:stretch>
                  <a:fillRect t="-11842" r="-1307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25 Rectángulo"/>
              <p:cNvSpPr/>
              <p:nvPr/>
            </p:nvSpPr>
            <p:spPr>
              <a:xfrm>
                <a:off x="-36512" y="4227934"/>
                <a:ext cx="4858702" cy="415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s-ES" i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i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BC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s-ES" i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A</m:t>
                          </m:r>
                        </m:sup>
                      </m:sSubSup>
                      <m:r>
                        <a:rPr lang="es-ES" i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i="0">
                              <a:latin typeface="Cambria Math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i="0">
                              <a:latin typeface="Cambria Math"/>
                            </a:rPr>
                            <m:t>style</m:t>
                          </m:r>
                        </m:sub>
                      </m:sSub>
                      <m:d>
                        <m:dPr>
                          <m:ctrlPr>
                            <a:rPr lang="es-E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ES" i="0">
                                  <a:latin typeface="Cambria Math"/>
                                </a:rPr>
                                <m:t>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s-ES" i="0">
                                  <a:latin typeface="Cambria Math"/>
                                </a:rPr>
                                <m:t>A</m:t>
                              </m:r>
                            </m:sub>
                          </m:sSub>
                          <m:r>
                            <a:rPr lang="es-ES" i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s-E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ES" i="0">
                                  <a:latin typeface="Cambria Math"/>
                                </a:rPr>
                                <m:t>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s-ES" i="0">
                                  <a:latin typeface="Cambria Math"/>
                                </a:rPr>
                                <m:t>C</m:t>
                              </m:r>
                            </m:sub>
                          </m:sSub>
                        </m:e>
                      </m:d>
                      <m:r>
                        <a:rPr lang="es-ES" i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s-E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i="0">
                              <a:latin typeface="Cambria Math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i="0">
                              <a:latin typeface="Cambria Math"/>
                            </a:rPr>
                            <m:t>style</m:t>
                          </m:r>
                        </m:sub>
                      </m:sSub>
                      <m:d>
                        <m:dPr>
                          <m:ctrlPr>
                            <a:rPr lang="es-E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ES" i="0">
                                  <a:latin typeface="Cambria Math"/>
                                </a:rPr>
                                <m:t>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s-ES" i="0">
                                  <a:latin typeface="Cambria Math"/>
                                </a:rPr>
                                <m:t>A</m:t>
                              </m:r>
                            </m:sub>
                          </m:sSub>
                          <m:r>
                            <a:rPr lang="es-ES" i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s-E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ES" i="0">
                                  <a:latin typeface="Cambria Math"/>
                                </a:rPr>
                                <m:t>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s-ES" i="0">
                                  <a:latin typeface="Cambria Math"/>
                                </a:rPr>
                                <m:t>B</m:t>
                              </m:r>
                            </m:sub>
                          </m:sSub>
                        </m:e>
                      </m:d>
                      <m:r>
                        <a:rPr lang="es-ES" i="0">
                          <a:latin typeface="Cambria Math"/>
                        </a:rPr>
                        <m:t>&gt;0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6" name="2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4227934"/>
                <a:ext cx="4858702" cy="415435"/>
              </a:xfrm>
              <a:prstGeom prst="rect">
                <a:avLst/>
              </a:prstGeom>
              <a:blipFill rotWithShape="1">
                <a:blip r:embed="rId7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26 Conector recto de flecha"/>
          <p:cNvCxnSpPr/>
          <p:nvPr/>
        </p:nvCxnSpPr>
        <p:spPr>
          <a:xfrm>
            <a:off x="6444208" y="2285622"/>
            <a:ext cx="0" cy="502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27 Flecha derecha"/>
          <p:cNvSpPr/>
          <p:nvPr/>
        </p:nvSpPr>
        <p:spPr>
          <a:xfrm rot="16200000">
            <a:off x="6549019" y="4217665"/>
            <a:ext cx="498540" cy="72008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9"/>
              <p:cNvSpPr txBox="1"/>
              <p:nvPr/>
            </p:nvSpPr>
            <p:spPr>
              <a:xfrm>
                <a:off x="971600" y="5435412"/>
                <a:ext cx="5749482" cy="880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s-ES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S" b="0" i="1" smtClean="0">
                              <a:latin typeface="Cambria Math"/>
                            </a:rPr>
                            <m:t>min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es-ES" b="0" i="1" smtClean="0">
                              <a:latin typeface="Cambria Math"/>
                            </a:rPr>
                            <m:t>(</m:t>
                          </m:r>
                          <m:r>
                            <a:rPr lang="es-ES" b="1" i="1" smtClean="0">
                              <a:latin typeface="Cambria Math"/>
                            </a:rPr>
                            <m:t>𝒘</m:t>
                          </m:r>
                          <m:r>
                            <a:rPr lang="es-ES" b="0" i="1" smtClean="0">
                              <a:latin typeface="Cambria Math"/>
                            </a:rPr>
                            <m:t>)=−</m:t>
                          </m:r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s-ES" b="0" i="1" smtClean="0">
                                  <a:latin typeface="Cambria Math"/>
                                </a:rPr>
                                <m:t>|</m:t>
                              </m:r>
                              <m:r>
                                <a:rPr lang="es-ES" b="0" i="1" smtClean="0">
                                  <a:latin typeface="Cambria Math"/>
                                </a:rPr>
                                <m:t>𝐷</m:t>
                              </m:r>
                              <m:r>
                                <a:rPr lang="es-ES" b="0" i="1" smtClean="0">
                                  <a:latin typeface="Cambria Math"/>
                                </a:rPr>
                                <m:t>|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b="0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1+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s-ES" i="1">
                                                  <a:latin typeface="Cambria Math"/>
                                                </a:rPr>
                                                <m:t>(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s-ES" i="1">
                                                      <a:latin typeface="Cambria Math"/>
                                                    </a:rPr>
                                                    <m:t>𝑑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s-ES" i="1">
                                                      <a:latin typeface="Cambria Math"/>
                                                    </a:rPr>
                                                    <m:t>𝐵𝐶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s-ES" i="1">
                                                      <a:latin typeface="Cambria Math"/>
                                                    </a:rPr>
                                                    <m:t>𝐴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s-ES" i="1">
                                                  <a:latin typeface="Cambria Math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dirty="0"/>
                                        <m:t> 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ES" b="0" i="1" smtClean="0">
                                          <a:latin typeface="Cambria Math"/>
                                          <a:ea typeface="Cambria Math"/>
                                        </a:rPr>
                                        <m:t>𝑤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s-ES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5435412"/>
                <a:ext cx="5749482" cy="88075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12 Rectángulo"/>
          <p:cNvSpPr/>
          <p:nvPr/>
        </p:nvSpPr>
        <p:spPr>
          <a:xfrm>
            <a:off x="3059832" y="1059582"/>
            <a:ext cx="5787355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990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6" grpId="0"/>
      <p:bldP spid="28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1" y="0"/>
            <a:ext cx="9252520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7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1774246"/>
              </p:ext>
            </p:extLst>
          </p:nvPr>
        </p:nvGraphicFramePr>
        <p:xfrm>
          <a:off x="72000" y="1512056"/>
          <a:ext cx="9075963" cy="2920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1 Rectángulo"/>
          <p:cNvSpPr/>
          <p:nvPr/>
        </p:nvSpPr>
        <p:spPr>
          <a:xfrm>
            <a:off x="8742158" y="4155926"/>
            <a:ext cx="404663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</a:t>
            </a:r>
            <a:r>
              <a:rPr lang="es-ES" dirty="0" smtClean="0"/>
              <a:t> </a:t>
            </a:r>
            <a:r>
              <a:rPr lang="es-ES" dirty="0" err="1" smtClean="0"/>
              <a:t>Selection</a:t>
            </a:r>
            <a:endParaRPr lang="es-ES" dirty="0"/>
          </a:p>
        </p:txBody>
      </p:sp>
      <p:sp>
        <p:nvSpPr>
          <p:cNvPr id="19" name="18 Rectángulo"/>
          <p:cNvSpPr/>
          <p:nvPr/>
        </p:nvSpPr>
        <p:spPr>
          <a:xfrm>
            <a:off x="2742621" y="1225084"/>
            <a:ext cx="39144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err="1" smtClean="0">
                <a:latin typeface="Cambria" panose="02040503050406030204" pitchFamily="18" charset="0"/>
              </a:rPr>
              <a:t>Feature</a:t>
            </a:r>
            <a:r>
              <a:rPr lang="es-ES" sz="1600" dirty="0" smtClean="0">
                <a:latin typeface="Cambria" panose="02040503050406030204" pitchFamily="18" charset="0"/>
              </a:rPr>
              <a:t> </a:t>
            </a:r>
            <a:r>
              <a:rPr lang="es-ES" sz="1600" dirty="0" err="1" smtClean="0">
                <a:latin typeface="Cambria" panose="02040503050406030204" pitchFamily="18" charset="0"/>
              </a:rPr>
              <a:t>weights</a:t>
            </a:r>
            <a:r>
              <a:rPr lang="es-ES" sz="1600" dirty="0" smtClean="0">
                <a:latin typeface="Cambria" panose="02040503050406030204" pitchFamily="18" charset="0"/>
              </a:rPr>
              <a:t> </a:t>
            </a:r>
            <a:r>
              <a:rPr lang="es-ES" sz="1600" b="1" dirty="0" err="1" smtClean="0">
                <a:latin typeface="Cambria" panose="02040503050406030204" pitchFamily="18" charset="0"/>
              </a:rPr>
              <a:t>without</a:t>
            </a:r>
            <a:r>
              <a:rPr lang="es-ES" sz="1600" dirty="0" smtClean="0">
                <a:latin typeface="Cambria" panose="02040503050406030204" pitchFamily="18" charset="0"/>
              </a:rPr>
              <a:t> </a:t>
            </a:r>
            <a:r>
              <a:rPr lang="es-ES" sz="1600" dirty="0">
                <a:latin typeface="Cambria" panose="02040503050406030204" pitchFamily="18" charset="0"/>
              </a:rPr>
              <a:t>L1 </a:t>
            </a:r>
            <a:r>
              <a:rPr lang="es-ES" sz="1600" dirty="0" err="1">
                <a:latin typeface="Cambria" panose="02040503050406030204" pitchFamily="18" charset="0"/>
              </a:rPr>
              <a:t>regularization</a:t>
            </a:r>
            <a:endParaRPr lang="es-ES" sz="1600" dirty="0">
              <a:latin typeface="Cambria" panose="02040503050406030204" pitchFamily="18" charset="0"/>
            </a:endParaRPr>
          </a:p>
        </p:txBody>
      </p:sp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233965"/>
              </p:ext>
            </p:extLst>
          </p:nvPr>
        </p:nvGraphicFramePr>
        <p:xfrm>
          <a:off x="323528" y="4155926"/>
          <a:ext cx="8640970" cy="205769"/>
        </p:xfrm>
        <a:graphic>
          <a:graphicData uri="http://schemas.openxmlformats.org/drawingml/2006/table">
            <a:tbl>
              <a:tblPr/>
              <a:tblGrid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</a:tblGrid>
              <a:tr h="205769"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sp>
        <p:nvSpPr>
          <p:cNvPr id="20" name="19 CuadroTexto"/>
          <p:cNvSpPr txBox="1"/>
          <p:nvPr/>
        </p:nvSpPr>
        <p:spPr>
          <a:xfrm>
            <a:off x="467544" y="4371950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latin typeface="Cambria" panose="02040503050406030204" pitchFamily="18" charset="0"/>
              </a:rPr>
              <a:t>Color</a:t>
            </a:r>
            <a:endParaRPr lang="es-ES" sz="1200" b="1" dirty="0">
              <a:latin typeface="Cambria" panose="02040503050406030204" pitchFamily="18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547664" y="4371950"/>
            <a:ext cx="843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 smtClean="0">
                <a:latin typeface="Cambria" panose="02040503050406030204" pitchFamily="18" charset="0"/>
              </a:rPr>
              <a:t>Shading</a:t>
            </a:r>
            <a:endParaRPr lang="es-ES" sz="1200" b="1" dirty="0">
              <a:latin typeface="Cambria" panose="02040503050406030204" pitchFamily="18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054336" y="4371950"/>
            <a:ext cx="843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 smtClean="0">
                <a:latin typeface="Cambria" panose="02040503050406030204" pitchFamily="18" charset="0"/>
              </a:rPr>
              <a:t>Texture</a:t>
            </a:r>
            <a:endParaRPr lang="es-ES" sz="1200" b="1" dirty="0">
              <a:latin typeface="Cambria" panose="02040503050406030204" pitchFamily="18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8073007" y="4371950"/>
            <a:ext cx="843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 smtClean="0">
                <a:latin typeface="Cambria" panose="02040503050406030204" pitchFamily="18" charset="0"/>
              </a:rPr>
              <a:t>Stroke</a:t>
            </a:r>
            <a:endParaRPr lang="es-ES" sz="12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84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1" y="0"/>
            <a:ext cx="9252520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2" name="1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2582076"/>
              </p:ext>
            </p:extLst>
          </p:nvPr>
        </p:nvGraphicFramePr>
        <p:xfrm>
          <a:off x="72000" y="1512056"/>
          <a:ext cx="9075963" cy="2920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Feature</a:t>
            </a:r>
            <a:r>
              <a:rPr lang="es-ES" dirty="0" smtClean="0"/>
              <a:t> </a:t>
            </a:r>
            <a:r>
              <a:rPr lang="es-ES" dirty="0" err="1" smtClean="0"/>
              <a:t>Selection</a:t>
            </a:r>
            <a:endParaRPr lang="es-ES" dirty="0"/>
          </a:p>
        </p:txBody>
      </p:sp>
      <p:sp>
        <p:nvSpPr>
          <p:cNvPr id="19" name="18 Rectángulo"/>
          <p:cNvSpPr/>
          <p:nvPr/>
        </p:nvSpPr>
        <p:spPr>
          <a:xfrm>
            <a:off x="2742621" y="1225084"/>
            <a:ext cx="36787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err="1" smtClean="0">
                <a:latin typeface="Cambria" panose="02040503050406030204" pitchFamily="18" charset="0"/>
              </a:rPr>
              <a:t>Feature</a:t>
            </a:r>
            <a:r>
              <a:rPr lang="es-ES" sz="1600" dirty="0" smtClean="0">
                <a:latin typeface="Cambria" panose="02040503050406030204" pitchFamily="18" charset="0"/>
              </a:rPr>
              <a:t> </a:t>
            </a:r>
            <a:r>
              <a:rPr lang="es-ES" sz="1600" dirty="0" err="1" smtClean="0">
                <a:latin typeface="Cambria" panose="02040503050406030204" pitchFamily="18" charset="0"/>
              </a:rPr>
              <a:t>weights</a:t>
            </a:r>
            <a:r>
              <a:rPr lang="es-ES" sz="1600" dirty="0" smtClean="0">
                <a:latin typeface="Cambria" panose="02040503050406030204" pitchFamily="18" charset="0"/>
              </a:rPr>
              <a:t> </a:t>
            </a:r>
            <a:r>
              <a:rPr lang="es-ES" sz="1600" b="1" dirty="0" err="1" smtClean="0">
                <a:latin typeface="Cambria" panose="02040503050406030204" pitchFamily="18" charset="0"/>
              </a:rPr>
              <a:t>with</a:t>
            </a:r>
            <a:r>
              <a:rPr lang="es-ES" sz="1600" dirty="0" smtClean="0">
                <a:latin typeface="Cambria" panose="02040503050406030204" pitchFamily="18" charset="0"/>
              </a:rPr>
              <a:t> </a:t>
            </a:r>
            <a:r>
              <a:rPr lang="es-ES" sz="1600" dirty="0">
                <a:latin typeface="Cambria" panose="02040503050406030204" pitchFamily="18" charset="0"/>
              </a:rPr>
              <a:t>L1 </a:t>
            </a:r>
            <a:r>
              <a:rPr lang="es-ES" sz="1600" dirty="0" err="1">
                <a:latin typeface="Cambria" panose="02040503050406030204" pitchFamily="18" charset="0"/>
              </a:rPr>
              <a:t>regularization</a:t>
            </a:r>
            <a:endParaRPr lang="es-ES" sz="1600" dirty="0">
              <a:latin typeface="Cambria" panose="02040503050406030204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8742158" y="4155926"/>
            <a:ext cx="404663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22958"/>
              </p:ext>
            </p:extLst>
          </p:nvPr>
        </p:nvGraphicFramePr>
        <p:xfrm>
          <a:off x="323528" y="4155926"/>
          <a:ext cx="8640970" cy="205769"/>
        </p:xfrm>
        <a:graphic>
          <a:graphicData uri="http://schemas.openxmlformats.org/drawingml/2006/table">
            <a:tbl>
              <a:tblPr/>
              <a:tblGrid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  <a:gridCol w="51130"/>
              </a:tblGrid>
              <a:tr h="205769"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4BACC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35" marR="2435" marT="2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sp>
        <p:nvSpPr>
          <p:cNvPr id="20" name="19 CuadroTexto"/>
          <p:cNvSpPr txBox="1"/>
          <p:nvPr/>
        </p:nvSpPr>
        <p:spPr>
          <a:xfrm>
            <a:off x="467544" y="4371950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latin typeface="Cambria" panose="02040503050406030204" pitchFamily="18" charset="0"/>
              </a:rPr>
              <a:t>Color</a:t>
            </a:r>
            <a:endParaRPr lang="es-ES" sz="1200" b="1" dirty="0">
              <a:latin typeface="Cambria" panose="02040503050406030204" pitchFamily="18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547664" y="4371950"/>
            <a:ext cx="843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 smtClean="0">
                <a:latin typeface="Cambria" panose="02040503050406030204" pitchFamily="18" charset="0"/>
              </a:rPr>
              <a:t>Shading</a:t>
            </a:r>
            <a:endParaRPr lang="es-ES" sz="1200" b="1" dirty="0">
              <a:latin typeface="Cambria" panose="02040503050406030204" pitchFamily="18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054336" y="4371950"/>
            <a:ext cx="843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 smtClean="0">
                <a:latin typeface="Cambria" panose="02040503050406030204" pitchFamily="18" charset="0"/>
              </a:rPr>
              <a:t>Texture</a:t>
            </a:r>
            <a:endParaRPr lang="es-ES" sz="1200" b="1" dirty="0">
              <a:latin typeface="Cambria" panose="02040503050406030204" pitchFamily="18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8073007" y="4371950"/>
            <a:ext cx="843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 smtClean="0">
                <a:latin typeface="Cambria" panose="02040503050406030204" pitchFamily="18" charset="0"/>
              </a:rPr>
              <a:t>Stroke</a:t>
            </a:r>
            <a:endParaRPr lang="es-ES" sz="12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64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Evaluation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1763688" y="1347614"/>
            <a:ext cx="5832648" cy="108012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Testing set</a:t>
            </a:r>
            <a:r>
              <a:rPr lang="en-US" sz="1800" dirty="0" smtClean="0"/>
              <a:t>:  1000 </a:t>
            </a:r>
            <a:r>
              <a:rPr lang="en-US" sz="1800" dirty="0"/>
              <a:t>relative comparisons </a:t>
            </a:r>
            <a:r>
              <a:rPr lang="en-US" sz="1800" dirty="0" smtClean="0"/>
              <a:t>with more than  10 opinions </a:t>
            </a:r>
            <a:r>
              <a:rPr lang="en-US" sz="1800" dirty="0"/>
              <a:t>per </a:t>
            </a:r>
            <a:r>
              <a:rPr lang="en-US" sz="1800" dirty="0" smtClean="0"/>
              <a:t>comparison</a:t>
            </a:r>
          </a:p>
          <a:p>
            <a:pPr marL="0" indent="0">
              <a:buNone/>
            </a:pPr>
            <a:r>
              <a:rPr lang="en-US" sz="1800" b="1" dirty="0" smtClean="0"/>
              <a:t>Accuracy</a:t>
            </a:r>
            <a:r>
              <a:rPr lang="en-US" sz="1800" dirty="0" smtClean="0"/>
              <a:t>: </a:t>
            </a:r>
            <a:r>
              <a:rPr lang="es-ES" sz="1800" dirty="0"/>
              <a:t>% of </a:t>
            </a:r>
            <a:r>
              <a:rPr lang="es-ES" sz="1800" dirty="0" err="1"/>
              <a:t>testing</a:t>
            </a:r>
            <a:r>
              <a:rPr lang="es-ES" sz="1800" dirty="0"/>
              <a:t> </a:t>
            </a:r>
            <a:r>
              <a:rPr lang="es-ES" sz="1800" dirty="0" err="1"/>
              <a:t>triplets</a:t>
            </a:r>
            <a:r>
              <a:rPr lang="es-ES" sz="1800" dirty="0"/>
              <a:t> </a:t>
            </a:r>
            <a:r>
              <a:rPr lang="es-ES" sz="1800" dirty="0" err="1"/>
              <a:t>correctly</a:t>
            </a:r>
            <a:r>
              <a:rPr lang="es-ES" sz="1800" dirty="0"/>
              <a:t> </a:t>
            </a:r>
            <a:r>
              <a:rPr lang="es-ES" sz="1800" dirty="0" err="1"/>
              <a:t>predicted</a:t>
            </a:r>
            <a:r>
              <a:rPr lang="es-ES" sz="1800" dirty="0"/>
              <a:t> </a:t>
            </a:r>
            <a:endParaRPr lang="en-US" sz="1800" dirty="0"/>
          </a:p>
          <a:p>
            <a:endParaRPr lang="es-ES" dirty="0"/>
          </a:p>
        </p:txBody>
      </p:sp>
      <p:graphicFrame>
        <p:nvGraphicFramePr>
          <p:cNvPr id="5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988122"/>
              </p:ext>
            </p:extLst>
          </p:nvPr>
        </p:nvGraphicFramePr>
        <p:xfrm>
          <a:off x="2555776" y="2759174"/>
          <a:ext cx="3888432" cy="182880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574391"/>
                <a:gridCol w="1314041"/>
              </a:tblGrid>
              <a:tr h="29657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Accuracy</a:t>
                      </a:r>
                      <a:endParaRPr lang="en-US" sz="1800" dirty="0"/>
                    </a:p>
                  </a:txBody>
                  <a:tcPr/>
                </a:tc>
              </a:tr>
              <a:tr h="29657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Random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0.5</a:t>
                      </a:r>
                      <a:endParaRPr lang="en-US" sz="1800" dirty="0"/>
                    </a:p>
                  </a:txBody>
                  <a:tcPr/>
                </a:tc>
              </a:tr>
              <a:tr h="29657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Humans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0.68</a:t>
                      </a:r>
                      <a:endParaRPr lang="en-US" sz="1800" dirty="0"/>
                    </a:p>
                  </a:txBody>
                  <a:tcPr/>
                </a:tc>
              </a:tr>
              <a:tr h="29657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Oracle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0.83</a:t>
                      </a:r>
                      <a:endParaRPr lang="en-US" sz="1800" dirty="0"/>
                    </a:p>
                  </a:txBody>
                  <a:tcPr/>
                </a:tc>
              </a:tr>
              <a:tr h="29657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Our metric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0.72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3 Rectángulo"/>
          <p:cNvSpPr/>
          <p:nvPr/>
        </p:nvSpPr>
        <p:spPr>
          <a:xfrm>
            <a:off x="2627784" y="3191222"/>
            <a:ext cx="3505977" cy="216024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2627784" y="3911302"/>
            <a:ext cx="3528392" cy="216024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2627784" y="4271342"/>
            <a:ext cx="352839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2627784" y="3551262"/>
            <a:ext cx="352839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625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2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Ambiguous</a:t>
            </a:r>
            <a:r>
              <a:rPr lang="es-ES" dirty="0" smtClean="0"/>
              <a:t> </a:t>
            </a:r>
            <a:r>
              <a:rPr lang="es-ES" dirty="0" err="1" smtClean="0"/>
              <a:t>Triplets</a:t>
            </a:r>
            <a:endParaRPr lang="es-ES" dirty="0"/>
          </a:p>
        </p:txBody>
      </p:sp>
      <p:pic>
        <p:nvPicPr>
          <p:cNvPr id="6" name="Picture 4" descr="F:\Doctorado\Project0_ClipArt\Clip-Art-antes-en-dropbox\SIG2014-paperFinal\figures\failur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96" r="40631"/>
          <a:stretch/>
        </p:blipFill>
        <p:spPr bwMode="auto">
          <a:xfrm>
            <a:off x="1930972" y="2593271"/>
            <a:ext cx="693237" cy="8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Doctorado\Project0_ClipArt\Clip-Art-antes-en-dropbox\SIG2014-paperFinal\figures\failur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98" r="36760"/>
          <a:stretch/>
        </p:blipFill>
        <p:spPr bwMode="auto">
          <a:xfrm>
            <a:off x="5964827" y="2552773"/>
            <a:ext cx="709986" cy="8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839659" y="2521262"/>
            <a:ext cx="845819" cy="10054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1835696" y="2067694"/>
            <a:ext cx="807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 err="1" smtClean="0"/>
              <a:t>Turkers</a:t>
            </a:r>
            <a:endParaRPr lang="es-ES" sz="1600" b="1" dirty="0" smtClean="0"/>
          </a:p>
        </p:txBody>
      </p:sp>
      <p:pic>
        <p:nvPicPr>
          <p:cNvPr id="10" name="Picture 4" descr="F:\Doctorado\Project0_ClipArt\Clip-Art-antes-en-dropbox\SIG2014-paperFinal\figures\failur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559"/>
          <a:stretch/>
        </p:blipFill>
        <p:spPr bwMode="auto">
          <a:xfrm>
            <a:off x="827584" y="2593271"/>
            <a:ext cx="794644" cy="8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Doctorado\Project0_ClipArt\Clip-Art-antes-en-dropbox\SIG2014-paperFinal\figures\failur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740"/>
          <a:stretch/>
        </p:blipFill>
        <p:spPr bwMode="auto">
          <a:xfrm>
            <a:off x="4932040" y="2521262"/>
            <a:ext cx="836068" cy="8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5142191" y="3521955"/>
            <a:ext cx="267953" cy="311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smtClean="0"/>
              <a:t>A</a:t>
            </a:r>
            <a:endParaRPr lang="es-ES" i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285054" y="3507854"/>
            <a:ext cx="267953" cy="311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smtClean="0"/>
              <a:t>B</a:t>
            </a:r>
            <a:endParaRPr lang="es-ES" i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7447997" y="3521955"/>
            <a:ext cx="257138" cy="311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smtClean="0"/>
              <a:t>C</a:t>
            </a:r>
            <a:endParaRPr lang="es-ES" i="1" dirty="0"/>
          </a:p>
        </p:txBody>
      </p:sp>
      <p:sp>
        <p:nvSpPr>
          <p:cNvPr id="15" name="14 Rectángulo"/>
          <p:cNvSpPr/>
          <p:nvPr/>
        </p:nvSpPr>
        <p:spPr>
          <a:xfrm>
            <a:off x="1763688" y="1203598"/>
            <a:ext cx="5278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i="1" dirty="0" err="1"/>
              <a:t>Is</a:t>
            </a:r>
            <a:r>
              <a:rPr lang="es-ES" sz="2400" i="1" dirty="0"/>
              <a:t> A more similar in </a:t>
            </a:r>
            <a:r>
              <a:rPr lang="es-ES" sz="2400" i="1" dirty="0" err="1"/>
              <a:t>style</a:t>
            </a:r>
            <a:r>
              <a:rPr lang="es-ES" sz="2400" i="1" dirty="0"/>
              <a:t> to B </a:t>
            </a:r>
            <a:r>
              <a:rPr lang="es-ES" sz="2400" i="1" dirty="0" err="1"/>
              <a:t>or</a:t>
            </a:r>
            <a:r>
              <a:rPr lang="es-ES" sz="2400" i="1" dirty="0"/>
              <a:t> to C?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2919779" y="2499742"/>
            <a:ext cx="1080120" cy="1027019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Picture 4" descr="F:\Doctorado\Project0_ClipArt\Clip-Art-antes-en-dropbox\SIG2014-paperFinal\figures\failur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146"/>
          <a:stretch/>
        </p:blipFill>
        <p:spPr bwMode="auto">
          <a:xfrm>
            <a:off x="2949466" y="2593271"/>
            <a:ext cx="947037" cy="8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:\Doctorado\Project0_ClipArt\Clip-Art-antes-en-dropbox\SIG2014-paperFinal\figures\failur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896" r="1"/>
          <a:stretch/>
        </p:blipFill>
        <p:spPr bwMode="auto">
          <a:xfrm>
            <a:off x="7112167" y="2530638"/>
            <a:ext cx="879796" cy="8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2885247" y="1923678"/>
            <a:ext cx="1110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 err="1" smtClean="0"/>
              <a:t>Our</a:t>
            </a:r>
            <a:endParaRPr lang="es-ES" sz="1600" b="1" dirty="0" smtClean="0"/>
          </a:p>
          <a:p>
            <a:pPr algn="ctr"/>
            <a:r>
              <a:rPr lang="es-ES" sz="1600" b="1" dirty="0" err="1" smtClean="0"/>
              <a:t>Prediction</a:t>
            </a:r>
            <a:endParaRPr lang="es-ES" sz="1600" b="1" dirty="0" smtClean="0"/>
          </a:p>
        </p:txBody>
      </p:sp>
      <p:sp>
        <p:nvSpPr>
          <p:cNvPr id="23" name="22 Rectángulo"/>
          <p:cNvSpPr/>
          <p:nvPr/>
        </p:nvSpPr>
        <p:spPr>
          <a:xfrm>
            <a:off x="6006287" y="2521262"/>
            <a:ext cx="845819" cy="10054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Rectángulo"/>
          <p:cNvSpPr/>
          <p:nvPr/>
        </p:nvSpPr>
        <p:spPr>
          <a:xfrm>
            <a:off x="7086407" y="2499742"/>
            <a:ext cx="1080120" cy="1027019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CuadroTexto"/>
          <p:cNvSpPr txBox="1"/>
          <p:nvPr/>
        </p:nvSpPr>
        <p:spPr>
          <a:xfrm>
            <a:off x="1047571" y="3521955"/>
            <a:ext cx="267953" cy="311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smtClean="0"/>
              <a:t>A</a:t>
            </a:r>
            <a:endParaRPr lang="es-ES" i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2190434" y="3507854"/>
            <a:ext cx="267953" cy="311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smtClean="0"/>
              <a:t>B</a:t>
            </a:r>
            <a:endParaRPr lang="es-ES" i="1" dirty="0"/>
          </a:p>
        </p:txBody>
      </p:sp>
      <p:sp>
        <p:nvSpPr>
          <p:cNvPr id="26" name="25 CuadroTexto"/>
          <p:cNvSpPr txBox="1"/>
          <p:nvPr/>
        </p:nvSpPr>
        <p:spPr>
          <a:xfrm>
            <a:off x="3353377" y="3521955"/>
            <a:ext cx="257138" cy="311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smtClean="0"/>
              <a:t>C</a:t>
            </a:r>
            <a:endParaRPr lang="es-ES" i="1" dirty="0"/>
          </a:p>
        </p:txBody>
      </p:sp>
      <p:sp>
        <p:nvSpPr>
          <p:cNvPr id="27" name="26 CuadroTexto"/>
          <p:cNvSpPr txBox="1"/>
          <p:nvPr/>
        </p:nvSpPr>
        <p:spPr>
          <a:xfrm>
            <a:off x="6006287" y="2067694"/>
            <a:ext cx="807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 err="1" smtClean="0"/>
              <a:t>Turkers</a:t>
            </a:r>
            <a:endParaRPr lang="es-ES" sz="1600" b="1" dirty="0" smtClean="0"/>
          </a:p>
        </p:txBody>
      </p:sp>
      <p:sp>
        <p:nvSpPr>
          <p:cNvPr id="28" name="27 CuadroTexto"/>
          <p:cNvSpPr txBox="1"/>
          <p:nvPr/>
        </p:nvSpPr>
        <p:spPr>
          <a:xfrm>
            <a:off x="7055838" y="1923678"/>
            <a:ext cx="1110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 err="1" smtClean="0"/>
              <a:t>Our</a:t>
            </a:r>
            <a:endParaRPr lang="es-ES" sz="1600" b="1" dirty="0" smtClean="0"/>
          </a:p>
          <a:p>
            <a:pPr algn="ctr"/>
            <a:r>
              <a:rPr lang="es-ES" sz="1600" b="1" dirty="0" err="1" smtClean="0"/>
              <a:t>Prediction</a:t>
            </a:r>
            <a:endParaRPr lang="es-E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338150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7" grpId="0" animBg="1"/>
      <p:bldP spid="22" grpId="0"/>
      <p:bldP spid="23" grpId="0" animBg="1"/>
      <p:bldP spid="25" grpId="0" animBg="1"/>
      <p:bldP spid="27" grpId="0"/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17"/>
              <p:cNvSpPr txBox="1"/>
              <p:nvPr/>
            </p:nvSpPr>
            <p:spPr>
              <a:xfrm>
                <a:off x="6588224" y="3717797"/>
                <a:ext cx="1956642" cy="7641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s-ES" sz="1600" b="1" dirty="0" smtClean="0">
                    <a:latin typeface="Cambria Math"/>
                  </a:rPr>
                  <a:t>DISTANCE METRIC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s-E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s-ES" b="1" i="0">
                            <a:latin typeface="Cambria Math"/>
                          </a:rPr>
                          <m:t>𝐝</m:t>
                        </m:r>
                      </m:e>
                      <m:sub>
                        <m:r>
                          <a:rPr lang="es-ES" b="1" i="0">
                            <a:latin typeface="Cambria Math"/>
                          </a:rPr>
                          <m:t>𝐬𝐭𝐲𝐥𝐞</m:t>
                        </m:r>
                      </m:sub>
                    </m:sSub>
                  </m:oMath>
                </a14:m>
                <a:r>
                  <a:rPr lang="es-ES" b="1" dirty="0" smtClean="0">
                    <a:latin typeface="Cambria Math"/>
                  </a:rPr>
                  <a:t>(        ,        )</a:t>
                </a:r>
              </a:p>
            </p:txBody>
          </p:sp>
        </mc:Choice>
        <mc:Fallback xmlns="">
          <p:sp>
            <p:nvSpPr>
              <p:cNvPr id="35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3717797"/>
                <a:ext cx="1956642" cy="764120"/>
              </a:xfrm>
              <a:prstGeom prst="rect">
                <a:avLst/>
              </a:prstGeom>
              <a:blipFill rotWithShape="1">
                <a:blip r:embed="rId3"/>
                <a:stretch>
                  <a:fillRect b="-7087"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4" descr="http://www.elenagarces.ctlprojects.com/allDataset/Clip%20Art/Animals/Cartoons%20(Do%20-%20Do)/Dog-House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524" y="710984"/>
            <a:ext cx="401180" cy="42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Decisión"/>
          <p:cNvSpPr/>
          <p:nvPr/>
        </p:nvSpPr>
        <p:spPr>
          <a:xfrm>
            <a:off x="3373528" y="3504926"/>
            <a:ext cx="2389107" cy="1143758"/>
          </a:xfrm>
          <a:prstGeom prst="flowChartDecisi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400" b="1" dirty="0">
              <a:latin typeface="Cooper Std Black" pitchFamily="18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6480212" y="1664970"/>
            <a:ext cx="2160240" cy="1338828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 smtClean="0"/>
              <a:t>Style </a:t>
            </a:r>
            <a:r>
              <a:rPr lang="es-ES" dirty="0" err="1" smtClean="0"/>
              <a:t>Visualization</a:t>
            </a:r>
            <a:endParaRPr lang="es-ES" dirty="0" smtClean="0"/>
          </a:p>
          <a:p>
            <a:pPr algn="ctr">
              <a:lnSpc>
                <a:spcPct val="150000"/>
              </a:lnSpc>
            </a:pPr>
            <a:r>
              <a:rPr lang="es-ES" dirty="0" err="1" smtClean="0"/>
              <a:t>Search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 Style</a:t>
            </a:r>
          </a:p>
          <a:p>
            <a:pPr algn="ctr">
              <a:lnSpc>
                <a:spcPct val="150000"/>
              </a:lnSpc>
            </a:pPr>
            <a:r>
              <a:rPr lang="es-ES" dirty="0" err="1" smtClean="0"/>
              <a:t>Mash</a:t>
            </a:r>
            <a:r>
              <a:rPr lang="es-ES" dirty="0" smtClean="0"/>
              <a:t>-up App</a:t>
            </a:r>
            <a:endParaRPr lang="es-ES" dirty="0"/>
          </a:p>
        </p:txBody>
      </p:sp>
      <p:sp>
        <p:nvSpPr>
          <p:cNvPr id="1060" name="1059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Overview</a:t>
            </a:r>
            <a:endParaRPr lang="es-ES" dirty="0"/>
          </a:p>
        </p:txBody>
      </p:sp>
      <p:sp>
        <p:nvSpPr>
          <p:cNvPr id="36" name="35 CuadroTexto"/>
          <p:cNvSpPr txBox="1"/>
          <p:nvPr/>
        </p:nvSpPr>
        <p:spPr>
          <a:xfrm>
            <a:off x="3923545" y="3712580"/>
            <a:ext cx="1289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METRIC</a:t>
            </a:r>
          </a:p>
          <a:p>
            <a:pPr algn="ctr"/>
            <a:r>
              <a:rPr lang="es-ES" b="1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LEARNING</a:t>
            </a:r>
            <a:endParaRPr lang="es-ES" b="1" dirty="0">
              <a:latin typeface="Cambria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Picture 2" descr="http://www.elenagarces.ctlprojects.com/allDataset/Clip%20Art/Animals/Cartoons%20(Do%20-%20Do)/Dog---Sa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979712" y="670254"/>
            <a:ext cx="430706" cy="56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Rectángulo"/>
          <p:cNvSpPr/>
          <p:nvPr/>
        </p:nvSpPr>
        <p:spPr>
          <a:xfrm>
            <a:off x="1595200" y="3222409"/>
            <a:ext cx="744552" cy="1381220"/>
          </a:xfrm>
          <a:prstGeom prst="rect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Disco magnético"/>
          <p:cNvSpPr/>
          <p:nvPr/>
        </p:nvSpPr>
        <p:spPr>
          <a:xfrm>
            <a:off x="827584" y="1499768"/>
            <a:ext cx="1728192" cy="898678"/>
          </a:xfrm>
          <a:prstGeom prst="flowChartMagneticDisk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2" descr="http://www.elenagarces.ctlprojects.com/allDataset/Clip%20Art/Holidays/Halloween%20(A%20-%20Co)/Cat-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1" y="1148222"/>
            <a:ext cx="696033" cy="5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elenagarces.ctlprojects.com/allDataset/Clip%20Art/Animals/Cartoons%20(E%20-%20Fi)/Fish-08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39060" flipH="1">
            <a:off x="1932709" y="1303816"/>
            <a:ext cx="704652" cy="44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024008" y="1752115"/>
            <a:ext cx="1387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 smtClean="0">
                <a:latin typeface="Cambria" panose="02040503050406030204" pitchFamily="18" charset="0"/>
                <a:ea typeface="Cambria Math" panose="02040503050406030204" pitchFamily="18" charset="0"/>
              </a:rPr>
              <a:t>Illustration</a:t>
            </a:r>
            <a:endParaRPr lang="es-ES" b="1" dirty="0" smtClean="0">
              <a:latin typeface="Cambria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s-ES" b="1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Clip-art</a:t>
            </a:r>
          </a:p>
        </p:txBody>
      </p:sp>
      <p:sp>
        <p:nvSpPr>
          <p:cNvPr id="28" name="27 Flecha abajo"/>
          <p:cNvSpPr/>
          <p:nvPr/>
        </p:nvSpPr>
        <p:spPr>
          <a:xfrm>
            <a:off x="1523617" y="2470454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51 Flecha abajo"/>
          <p:cNvSpPr/>
          <p:nvPr/>
        </p:nvSpPr>
        <p:spPr>
          <a:xfrm rot="16200000">
            <a:off x="2678432" y="3817246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55 Flecha abajo"/>
          <p:cNvSpPr/>
          <p:nvPr/>
        </p:nvSpPr>
        <p:spPr>
          <a:xfrm>
            <a:off x="4338635" y="2758486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56 Rectángulo"/>
          <p:cNvSpPr/>
          <p:nvPr/>
        </p:nvSpPr>
        <p:spPr>
          <a:xfrm>
            <a:off x="467544" y="3147814"/>
            <a:ext cx="12480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latin typeface="Cambria" panose="02040503050406030204" pitchFamily="18" charset="0"/>
              </a:rPr>
              <a:t>FEATURE</a:t>
            </a:r>
          </a:p>
          <a:p>
            <a:pPr algn="ctr"/>
            <a:r>
              <a:rPr lang="es-ES" sz="1600" b="1" dirty="0">
                <a:latin typeface="Cambria" panose="02040503050406030204" pitchFamily="18" charset="0"/>
              </a:rPr>
              <a:t>VECTOR</a:t>
            </a:r>
            <a:endParaRPr lang="es-ES" sz="2000" dirty="0">
              <a:latin typeface="Cambria" panose="02040503050406030204" pitchFamily="18" charset="0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1715477" y="4266501"/>
            <a:ext cx="503999" cy="29415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1715476" y="3274732"/>
            <a:ext cx="504000" cy="29415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1715476" y="3605322"/>
            <a:ext cx="504000" cy="2941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1" name="60 CuadroTexto"/>
          <p:cNvSpPr txBox="1"/>
          <p:nvPr/>
        </p:nvSpPr>
        <p:spPr>
          <a:xfrm>
            <a:off x="1715476" y="3935912"/>
            <a:ext cx="504000" cy="29415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S" sz="1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9" name="68 Flecha abajo"/>
          <p:cNvSpPr/>
          <p:nvPr/>
        </p:nvSpPr>
        <p:spPr>
          <a:xfrm rot="16200000">
            <a:off x="5918792" y="3810134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Rectángulo"/>
          <p:cNvSpPr/>
          <p:nvPr/>
        </p:nvSpPr>
        <p:spPr>
          <a:xfrm>
            <a:off x="6683810" y="1199823"/>
            <a:ext cx="175304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b="1" dirty="0">
                <a:latin typeface="Cambria" panose="02040503050406030204" pitchFamily="18" charset="0"/>
                <a:ea typeface="Cambria Math" panose="02040503050406030204" pitchFamily="18" charset="0"/>
              </a:rPr>
              <a:t>APPLICATIONS</a:t>
            </a:r>
            <a:endParaRPr lang="es-ES" dirty="0"/>
          </a:p>
        </p:txBody>
      </p:sp>
      <p:sp>
        <p:nvSpPr>
          <p:cNvPr id="70" name="69 Flecha abajo"/>
          <p:cNvSpPr/>
          <p:nvPr/>
        </p:nvSpPr>
        <p:spPr>
          <a:xfrm rot="10800000">
            <a:off x="7344308" y="3075806"/>
            <a:ext cx="432048" cy="53334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3" name="Picture 28" descr="C:\Users\Elena\Doctorado\DATASETS\ClipArt\microsoft\png\Style_714\MC90023218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6635" y="4083918"/>
            <a:ext cx="449781" cy="41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32" descr="C:\Users\Elena\Doctorado\DATASETS\ClipArt\microsoft\png\Style_1173\MC90033059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1466" y="4102708"/>
            <a:ext cx="471463" cy="54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D:\Project_ClipArt\dropbox\code\images\Eyeball Smirking [Converted]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925519"/>
            <a:ext cx="367011" cy="3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4" descr="C:\Users\Elena\Doctorado\DATASETS\ClipArt\microsoft\png\Style_714\MC9002322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366301"/>
            <a:ext cx="567100" cy="34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3712293" y="1347614"/>
            <a:ext cx="2227859" cy="1296144"/>
            <a:chOff x="3496269" y="1347614"/>
            <a:chExt cx="2227859" cy="1296144"/>
          </a:xfrm>
        </p:grpSpPr>
        <p:grpSp>
          <p:nvGrpSpPr>
            <p:cNvPr id="15" name="14 Grupo"/>
            <p:cNvGrpSpPr/>
            <p:nvPr/>
          </p:nvGrpSpPr>
          <p:grpSpPr>
            <a:xfrm>
              <a:off x="3496269" y="1347614"/>
              <a:ext cx="2227859" cy="1296144"/>
              <a:chOff x="3496269" y="1167594"/>
              <a:chExt cx="2227859" cy="1296144"/>
            </a:xfrm>
          </p:grpSpPr>
          <p:sp>
            <p:nvSpPr>
              <p:cNvPr id="41" name="40 Rectángulo"/>
              <p:cNvSpPr/>
              <p:nvPr/>
            </p:nvSpPr>
            <p:spPr>
              <a:xfrm>
                <a:off x="3496269" y="1167594"/>
                <a:ext cx="18678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b="1" dirty="0" smtClean="0">
                    <a:latin typeface="Cambria" panose="02040503050406030204" pitchFamily="18" charset="0"/>
                  </a:rPr>
                  <a:t>TRAINING DATA</a:t>
                </a:r>
                <a:endParaRPr lang="es-ES" b="1" dirty="0">
                  <a:latin typeface="Cambria" panose="02040503050406030204" pitchFamily="18" charset="0"/>
                </a:endParaRPr>
              </a:p>
            </p:txBody>
          </p:sp>
          <p:grpSp>
            <p:nvGrpSpPr>
              <p:cNvPr id="13" name="12 Grupo"/>
              <p:cNvGrpSpPr/>
              <p:nvPr/>
            </p:nvGrpSpPr>
            <p:grpSpPr>
              <a:xfrm>
                <a:off x="3836774" y="1662958"/>
                <a:ext cx="1877649" cy="579198"/>
                <a:chOff x="6948264" y="1158902"/>
                <a:chExt cx="1877649" cy="579198"/>
              </a:xfrm>
            </p:grpSpPr>
            <p:pic>
              <p:nvPicPr>
                <p:cNvPr id="4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948264" y="1158902"/>
                  <a:ext cx="676256" cy="5610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5391" r="29351"/>
                <a:stretch/>
              </p:blipFill>
              <p:spPr bwMode="auto">
                <a:xfrm>
                  <a:off x="7662818" y="1180011"/>
                  <a:ext cx="528438" cy="5276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8229914" y="1167594"/>
                  <a:ext cx="595999" cy="5705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" name="13 Abrir corchete"/>
              <p:cNvSpPr/>
              <p:nvPr/>
            </p:nvSpPr>
            <p:spPr>
              <a:xfrm flipH="1">
                <a:off x="5624143" y="1671650"/>
                <a:ext cx="99985" cy="792088"/>
              </a:xfrm>
              <a:prstGeom prst="leftBracket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" name="52 Abrir corchete"/>
              <p:cNvSpPr/>
              <p:nvPr/>
            </p:nvSpPr>
            <p:spPr>
              <a:xfrm>
                <a:off x="3896604" y="1671650"/>
                <a:ext cx="99985" cy="792088"/>
              </a:xfrm>
              <a:prstGeom prst="leftBracket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45" name="44 Flecha abajo"/>
            <p:cNvSpPr/>
            <p:nvPr/>
          </p:nvSpPr>
          <p:spPr>
            <a:xfrm rot="16200000">
              <a:off x="3682274" y="2098775"/>
              <a:ext cx="205121" cy="297876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7" name="Picture 2" descr="http://upload.wikimedia.org/wikipedia/commons/b/b8/Group_people_icon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480" y="1949107"/>
            <a:ext cx="864096" cy="57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45 Rectángulo"/>
          <p:cNvSpPr/>
          <p:nvPr/>
        </p:nvSpPr>
        <p:spPr>
          <a:xfrm>
            <a:off x="341646" y="341687"/>
            <a:ext cx="2552810" cy="27341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47 Rectángulo"/>
          <p:cNvSpPr/>
          <p:nvPr/>
        </p:nvSpPr>
        <p:spPr>
          <a:xfrm>
            <a:off x="213668" y="3140644"/>
            <a:ext cx="3062187" cy="187937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50 Rectángulo"/>
          <p:cNvSpPr/>
          <p:nvPr/>
        </p:nvSpPr>
        <p:spPr>
          <a:xfrm>
            <a:off x="4211960" y="2274426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tx1"/>
                </a:solidFill>
              </a:rPr>
              <a:t>A        B        C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885560" y="1390334"/>
            <a:ext cx="3198608" cy="197350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49 Rectángulo"/>
          <p:cNvSpPr/>
          <p:nvPr/>
        </p:nvSpPr>
        <p:spPr>
          <a:xfrm>
            <a:off x="3275855" y="3440200"/>
            <a:ext cx="3204357" cy="15631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086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1" y="0"/>
            <a:ext cx="9252520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Secuencia 0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6944.244" end="23578.12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267494"/>
            <a:ext cx="8299339" cy="4669426"/>
          </a:xfrm>
          <a:prstGeom prst="rect">
            <a:avLst/>
          </a:prstGeom>
        </p:spPr>
      </p:pic>
      <p:sp>
        <p:nvSpPr>
          <p:cNvPr id="9" name="8 Rectángulo"/>
          <p:cNvSpPr>
            <a:spLocks noChangeAspect="1"/>
          </p:cNvSpPr>
          <p:nvPr/>
        </p:nvSpPr>
        <p:spPr>
          <a:xfrm>
            <a:off x="-252536" y="267493"/>
            <a:ext cx="9505056" cy="4664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6"/>
          <a:stretch/>
        </p:blipFill>
        <p:spPr bwMode="auto">
          <a:xfrm>
            <a:off x="251520" y="267494"/>
            <a:ext cx="8274286" cy="452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796136" y="454155"/>
            <a:ext cx="3173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T-SNE</a:t>
            </a:r>
            <a:r>
              <a:rPr lang="es-ES" dirty="0" smtClean="0"/>
              <a:t> </a:t>
            </a:r>
            <a:r>
              <a:rPr lang="es-ES" sz="1200" dirty="0" smtClean="0"/>
              <a:t>[</a:t>
            </a:r>
            <a:r>
              <a:rPr lang="es-ES" sz="1200" dirty="0"/>
              <a:t>van der </a:t>
            </a:r>
            <a:r>
              <a:rPr lang="es-ES" sz="1200" dirty="0" err="1"/>
              <a:t>Maaten</a:t>
            </a:r>
            <a:r>
              <a:rPr lang="es-ES" sz="1200" dirty="0"/>
              <a:t> and </a:t>
            </a:r>
            <a:r>
              <a:rPr lang="es-ES" sz="1200" dirty="0" err="1"/>
              <a:t>Hinton</a:t>
            </a:r>
            <a:r>
              <a:rPr lang="es-ES" sz="1200" dirty="0"/>
              <a:t> 2008</a:t>
            </a:r>
            <a:r>
              <a:rPr lang="es-ES" sz="1200" dirty="0" smtClean="0"/>
              <a:t>]</a:t>
            </a:r>
            <a:endParaRPr lang="es-ES" sz="1200" dirty="0"/>
          </a:p>
        </p:txBody>
      </p:sp>
      <p:sp>
        <p:nvSpPr>
          <p:cNvPr id="7" name="6 Rectángulo"/>
          <p:cNvSpPr>
            <a:spLocks noChangeAspect="1"/>
          </p:cNvSpPr>
          <p:nvPr/>
        </p:nvSpPr>
        <p:spPr>
          <a:xfrm>
            <a:off x="-100136" y="4789522"/>
            <a:ext cx="9505056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>
            <a:spLocks noChangeAspect="1"/>
          </p:cNvSpPr>
          <p:nvPr/>
        </p:nvSpPr>
        <p:spPr>
          <a:xfrm>
            <a:off x="0" y="5236046"/>
            <a:ext cx="9505056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055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31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 animBg="1"/>
      <p:bldP spid="5" grpId="0"/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F:\Dropbox\Projects\adobe\siggraph2014\blanc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1176"/>
            <a:ext cx="3816423" cy="4686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15 Rectángulo"/>
          <p:cNvSpPr/>
          <p:nvPr/>
        </p:nvSpPr>
        <p:spPr>
          <a:xfrm>
            <a:off x="4680333" y="339502"/>
            <a:ext cx="4140139" cy="352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7" name="16 Grupo"/>
          <p:cNvGrpSpPr/>
          <p:nvPr/>
        </p:nvGrpSpPr>
        <p:grpSpPr>
          <a:xfrm>
            <a:off x="482717" y="321773"/>
            <a:ext cx="3486150" cy="4541997"/>
            <a:chOff x="-121858" y="291323"/>
            <a:chExt cx="3486150" cy="4541997"/>
          </a:xfrm>
        </p:grpSpPr>
        <p:pic>
          <p:nvPicPr>
            <p:cNvPr id="18" name="Picture 10" descr="http://www.elenagarces.ctlprojects.com/allDataset/Clip%20Art/Shapes/Simple%20(P%20-%20Z)/Sun-09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737" y="529534"/>
              <a:ext cx="1252724" cy="1255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F:\Dropbox\Projects\adobe\siggraph2014\Tree-07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858" y="291323"/>
              <a:ext cx="3486150" cy="4486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http://www.elenagarces.ctlprojects.com/allDataset/Clip%20Art/Plants%20&amp;%20Flowers/Flowers%20(Part%204)/Flower-65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094" y="4019689"/>
              <a:ext cx="909085" cy="813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http://www.elenagarces.ctlprojects.com/allDataset/Clip%20Art/Plants%20&amp;%20Flowers/Flowers%20(Part%204)/Flower-653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117" y="3827657"/>
              <a:ext cx="955754" cy="85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6" descr="http://www.elenagarces.ctlprojects.com/allDataset/Clip%20Art/Plants%20&amp;%20Flowers/Flowers%20(Part%204)/Flower-65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58" y="4072670"/>
            <a:ext cx="909085" cy="81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F:\Dropbox\Projects\adobe\siggraph2014\dog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00" y="3780000"/>
            <a:ext cx="2176485" cy="1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4644008" y="1635646"/>
            <a:ext cx="41044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Defining </a:t>
            </a:r>
            <a:r>
              <a:rPr lang="en-US" sz="2000" dirty="0"/>
              <a:t>pictorial style: Lessons from linguistics and computer graphics </a:t>
            </a:r>
            <a:r>
              <a:rPr lang="es-ES" sz="2000" dirty="0" smtClean="0"/>
              <a:t>[</a:t>
            </a:r>
            <a:r>
              <a:rPr lang="es-ES" sz="2000" dirty="0" err="1"/>
              <a:t>Willats</a:t>
            </a:r>
            <a:r>
              <a:rPr lang="es-ES" sz="2000" dirty="0"/>
              <a:t> &amp; Durand </a:t>
            </a:r>
            <a:r>
              <a:rPr lang="es-ES" sz="2000" dirty="0" smtClean="0"/>
              <a:t>2005]</a:t>
            </a:r>
          </a:p>
          <a:p>
            <a:endParaRPr lang="es-ES" sz="2000" dirty="0" smtClean="0"/>
          </a:p>
          <a:p>
            <a:r>
              <a:rPr lang="en-US" sz="2000" dirty="0"/>
              <a:t>Style Recognition:</a:t>
            </a:r>
          </a:p>
          <a:p>
            <a:pPr lvl="1"/>
            <a:r>
              <a:rPr lang="en-US" sz="2000" dirty="0" smtClean="0"/>
              <a:t>- Paintings </a:t>
            </a:r>
            <a:r>
              <a:rPr lang="en-US" sz="2000" dirty="0"/>
              <a:t>[Shamir et al. 2010]</a:t>
            </a:r>
          </a:p>
          <a:p>
            <a:pPr lvl="1"/>
            <a:r>
              <a:rPr lang="en-US" sz="2000" dirty="0" smtClean="0"/>
              <a:t>- Street </a:t>
            </a:r>
            <a:r>
              <a:rPr lang="en-US" sz="2000" dirty="0"/>
              <a:t>architecture [</a:t>
            </a:r>
            <a:r>
              <a:rPr lang="en-US" sz="2000" dirty="0" err="1"/>
              <a:t>Doersch</a:t>
            </a:r>
            <a:r>
              <a:rPr lang="en-US" sz="2000" dirty="0"/>
              <a:t> et al. 2012]</a:t>
            </a:r>
          </a:p>
          <a:p>
            <a:endParaRPr lang="es-ES" sz="2000" dirty="0"/>
          </a:p>
        </p:txBody>
      </p:sp>
      <p:sp>
        <p:nvSpPr>
          <p:cNvPr id="23" name="3 Título"/>
          <p:cNvSpPr txBox="1">
            <a:spLocks/>
          </p:cNvSpPr>
          <p:nvPr/>
        </p:nvSpPr>
        <p:spPr>
          <a:xfrm>
            <a:off x="4572000" y="559984"/>
            <a:ext cx="4248472" cy="6279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 err="1" smtClean="0"/>
              <a:t>What</a:t>
            </a:r>
            <a:r>
              <a:rPr lang="es-ES" sz="3200" b="1" dirty="0" smtClean="0"/>
              <a:t> defines STYLE?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107177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1" y="0"/>
            <a:ext cx="9252520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"/>
          <a:stretch/>
        </p:blipFill>
        <p:spPr bwMode="auto">
          <a:xfrm>
            <a:off x="251520" y="276045"/>
            <a:ext cx="8274286" cy="451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Elipse"/>
          <p:cNvSpPr/>
          <p:nvPr/>
        </p:nvSpPr>
        <p:spPr>
          <a:xfrm>
            <a:off x="1835696" y="3651870"/>
            <a:ext cx="1152128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>
            <a:spLocks noChangeAspect="1"/>
          </p:cNvSpPr>
          <p:nvPr/>
        </p:nvSpPr>
        <p:spPr>
          <a:xfrm>
            <a:off x="72368" y="4789547"/>
            <a:ext cx="7704000" cy="37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51" y="1419622"/>
            <a:ext cx="3820266" cy="35501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796136" y="454155"/>
            <a:ext cx="3173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T-SNE</a:t>
            </a:r>
            <a:r>
              <a:rPr lang="es-ES" dirty="0" smtClean="0"/>
              <a:t> </a:t>
            </a:r>
            <a:r>
              <a:rPr lang="es-ES" sz="1200" dirty="0" smtClean="0"/>
              <a:t>[</a:t>
            </a:r>
            <a:r>
              <a:rPr lang="es-ES" sz="1200" dirty="0"/>
              <a:t>van der </a:t>
            </a:r>
            <a:r>
              <a:rPr lang="es-ES" sz="1200" dirty="0" err="1"/>
              <a:t>Maaten</a:t>
            </a:r>
            <a:r>
              <a:rPr lang="es-ES" sz="1200" dirty="0"/>
              <a:t> and </a:t>
            </a:r>
            <a:r>
              <a:rPr lang="es-ES" sz="1200" dirty="0" err="1"/>
              <a:t>Hinton</a:t>
            </a:r>
            <a:r>
              <a:rPr lang="es-ES" sz="1200" dirty="0"/>
              <a:t> 2008</a:t>
            </a:r>
            <a:r>
              <a:rPr lang="es-ES" sz="1200" dirty="0" smtClean="0"/>
              <a:t>]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29867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27946E-7 L 3.61111E-6 -0.17674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1" y="0"/>
            <a:ext cx="9252520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1"/>
          <a:stretch/>
        </p:blipFill>
        <p:spPr bwMode="auto">
          <a:xfrm>
            <a:off x="251520" y="258792"/>
            <a:ext cx="8274286" cy="453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Elipse"/>
          <p:cNvSpPr/>
          <p:nvPr/>
        </p:nvSpPr>
        <p:spPr>
          <a:xfrm>
            <a:off x="1259632" y="1923678"/>
            <a:ext cx="936104" cy="9603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27534"/>
            <a:ext cx="3572871" cy="32206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6 Rectángulo"/>
          <p:cNvSpPr>
            <a:spLocks noChangeAspect="1"/>
          </p:cNvSpPr>
          <p:nvPr/>
        </p:nvSpPr>
        <p:spPr>
          <a:xfrm>
            <a:off x="-100136" y="4789522"/>
            <a:ext cx="9505056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5796136" y="454155"/>
            <a:ext cx="3173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T-SNE</a:t>
            </a:r>
            <a:r>
              <a:rPr lang="es-ES" dirty="0" smtClean="0"/>
              <a:t> </a:t>
            </a:r>
            <a:r>
              <a:rPr lang="es-ES" sz="1200" dirty="0" smtClean="0"/>
              <a:t>[</a:t>
            </a:r>
            <a:r>
              <a:rPr lang="es-ES" sz="1200" dirty="0"/>
              <a:t>van der </a:t>
            </a:r>
            <a:r>
              <a:rPr lang="es-ES" sz="1200" dirty="0" err="1"/>
              <a:t>Maaten</a:t>
            </a:r>
            <a:r>
              <a:rPr lang="es-ES" sz="1200" dirty="0"/>
              <a:t> and </a:t>
            </a:r>
            <a:r>
              <a:rPr lang="es-ES" sz="1200" dirty="0" err="1"/>
              <a:t>Hinton</a:t>
            </a:r>
            <a:r>
              <a:rPr lang="es-ES" sz="1200" dirty="0"/>
              <a:t> 2008</a:t>
            </a:r>
            <a:r>
              <a:rPr lang="es-ES" sz="1200" dirty="0" smtClean="0"/>
              <a:t>]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6810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1" y="0"/>
            <a:ext cx="9252520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"/>
          <a:stretch/>
        </p:blipFill>
        <p:spPr bwMode="auto">
          <a:xfrm>
            <a:off x="251520" y="232913"/>
            <a:ext cx="8274286" cy="455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Elipse"/>
          <p:cNvSpPr/>
          <p:nvPr/>
        </p:nvSpPr>
        <p:spPr>
          <a:xfrm>
            <a:off x="6804248" y="3147814"/>
            <a:ext cx="1080120" cy="10323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>
            <a:spLocks noChangeAspect="1"/>
          </p:cNvSpPr>
          <p:nvPr/>
        </p:nvSpPr>
        <p:spPr>
          <a:xfrm>
            <a:off x="-100136" y="4789522"/>
            <a:ext cx="9505056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02"/>
          <a:stretch/>
        </p:blipFill>
        <p:spPr bwMode="auto">
          <a:xfrm>
            <a:off x="5436096" y="1995686"/>
            <a:ext cx="3456384" cy="30471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796136" y="454155"/>
            <a:ext cx="3173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T-SNE</a:t>
            </a:r>
            <a:r>
              <a:rPr lang="es-ES" dirty="0" smtClean="0"/>
              <a:t> </a:t>
            </a:r>
            <a:r>
              <a:rPr lang="es-ES" sz="1200" dirty="0" smtClean="0"/>
              <a:t>[</a:t>
            </a:r>
            <a:r>
              <a:rPr lang="es-ES" sz="1200" dirty="0"/>
              <a:t>van der </a:t>
            </a:r>
            <a:r>
              <a:rPr lang="es-ES" sz="1200" dirty="0" err="1"/>
              <a:t>Maaten</a:t>
            </a:r>
            <a:r>
              <a:rPr lang="es-ES" sz="1200" dirty="0"/>
              <a:t> and </a:t>
            </a:r>
            <a:r>
              <a:rPr lang="es-ES" sz="1200" dirty="0" err="1"/>
              <a:t>Hinton</a:t>
            </a:r>
            <a:r>
              <a:rPr lang="es-ES" sz="1200" dirty="0"/>
              <a:t> 2008</a:t>
            </a:r>
            <a:r>
              <a:rPr lang="es-ES" sz="1200" dirty="0" smtClean="0"/>
              <a:t>]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35442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2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208184"/>
              </p:ext>
            </p:extLst>
          </p:nvPr>
        </p:nvGraphicFramePr>
        <p:xfrm>
          <a:off x="683569" y="1563638"/>
          <a:ext cx="3240360" cy="3073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1944216"/>
              </a:tblGrid>
              <a:tr h="432048">
                <a:tc rowSpan="2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1157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81" y="1813161"/>
            <a:ext cx="791631" cy="83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3" b="14053"/>
          <a:stretch/>
        </p:blipFill>
        <p:spPr bwMode="auto">
          <a:xfrm>
            <a:off x="627222" y="2643758"/>
            <a:ext cx="105114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53" r="7830"/>
          <a:stretch/>
        </p:blipFill>
        <p:spPr bwMode="auto">
          <a:xfrm>
            <a:off x="737704" y="3507855"/>
            <a:ext cx="830185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2329893" y="1652767"/>
            <a:ext cx="1246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DATASET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39552" y="1131590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QUERY STYLES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s-ES" dirty="0" err="1"/>
              <a:t>Search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Style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2580038" y="1059582"/>
            <a:ext cx="1559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rgbClr val="FF0000"/>
                </a:solidFill>
              </a:rPr>
              <a:t>200,000 </a:t>
            </a:r>
            <a:r>
              <a:rPr lang="es-ES" sz="1600" dirty="0" err="1" smtClean="0">
                <a:solidFill>
                  <a:srgbClr val="FF0000"/>
                </a:solidFill>
              </a:rPr>
              <a:t>images</a:t>
            </a:r>
            <a:r>
              <a:rPr lang="es-ES" sz="1600" dirty="0" smtClean="0">
                <a:solidFill>
                  <a:srgbClr val="FF0000"/>
                </a:solidFill>
              </a:rPr>
              <a:t>!</a:t>
            </a:r>
            <a:endParaRPr lang="es-ES" sz="1600" dirty="0">
              <a:solidFill>
                <a:srgbClr val="FF0000"/>
              </a:solidFill>
            </a:endParaRPr>
          </a:p>
        </p:txBody>
      </p:sp>
      <p:cxnSp>
        <p:nvCxnSpPr>
          <p:cNvPr id="34" name="33 Conector recto de flecha"/>
          <p:cNvCxnSpPr>
            <a:stCxn id="12" idx="2"/>
          </p:cNvCxnSpPr>
          <p:nvPr/>
        </p:nvCxnSpPr>
        <p:spPr>
          <a:xfrm flipH="1">
            <a:off x="2952917" y="1398136"/>
            <a:ext cx="407078" cy="2546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251" y="2080208"/>
            <a:ext cx="1847330" cy="241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529784" y="2703861"/>
            <a:ext cx="1233904" cy="231616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28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2" grpId="0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2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412142"/>
              </p:ext>
            </p:extLst>
          </p:nvPr>
        </p:nvGraphicFramePr>
        <p:xfrm>
          <a:off x="683569" y="1563638"/>
          <a:ext cx="8064895" cy="3073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1944216"/>
                <a:gridCol w="4824535"/>
              </a:tblGrid>
              <a:tr h="432048">
                <a:tc rowSpan="2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1157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81" y="1813161"/>
            <a:ext cx="791631" cy="83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3" b="14053"/>
          <a:stretch/>
        </p:blipFill>
        <p:spPr bwMode="auto">
          <a:xfrm>
            <a:off x="627222" y="2643758"/>
            <a:ext cx="105114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53" r="7830"/>
          <a:stretch/>
        </p:blipFill>
        <p:spPr bwMode="auto">
          <a:xfrm>
            <a:off x="737704" y="3507855"/>
            <a:ext cx="830185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2329893" y="1652767"/>
            <a:ext cx="1246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DATASET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4116265" y="1652767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5007640" y="1652767"/>
            <a:ext cx="553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5896282" y="1652767"/>
            <a:ext cx="611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6879848" y="1652767"/>
            <a:ext cx="486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SKY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7713114" y="1652767"/>
            <a:ext cx="891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39552" y="1131590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QUERY STYLES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s-ES" dirty="0" err="1"/>
              <a:t>Search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Style</a:t>
            </a: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8"/>
          <a:stretch/>
        </p:blipFill>
        <p:spPr bwMode="auto">
          <a:xfrm>
            <a:off x="3991385" y="2080209"/>
            <a:ext cx="4613063" cy="241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251" y="2080208"/>
            <a:ext cx="1847330" cy="241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529784" y="2703861"/>
            <a:ext cx="1233904" cy="231616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414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2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267238"/>
              </p:ext>
            </p:extLst>
          </p:nvPr>
        </p:nvGraphicFramePr>
        <p:xfrm>
          <a:off x="683569" y="1563638"/>
          <a:ext cx="8064895" cy="3073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1944216"/>
                <a:gridCol w="4824535"/>
              </a:tblGrid>
              <a:tr h="432048">
                <a:tc rowSpan="2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1157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3" name="22 CuadroTexto"/>
          <p:cNvSpPr txBox="1"/>
          <p:nvPr/>
        </p:nvSpPr>
        <p:spPr>
          <a:xfrm>
            <a:off x="2329893" y="1652767"/>
            <a:ext cx="1246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DATASET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4116265" y="1652767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5007640" y="1652767"/>
            <a:ext cx="553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5896282" y="1652767"/>
            <a:ext cx="611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6879848" y="1652767"/>
            <a:ext cx="486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SKY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7713114" y="1652767"/>
            <a:ext cx="891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39552" y="1131590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QUERY STYLES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s-ES" dirty="0" err="1"/>
              <a:t>Search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Style</a:t>
            </a: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59796"/>
            <a:ext cx="1800200" cy="232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21"/>
          <a:stretch/>
        </p:blipFill>
        <p:spPr bwMode="auto">
          <a:xfrm>
            <a:off x="4078957" y="2154340"/>
            <a:ext cx="4597499" cy="236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81" y="1813161"/>
            <a:ext cx="791631" cy="83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3" b="14053"/>
          <a:stretch/>
        </p:blipFill>
        <p:spPr bwMode="auto">
          <a:xfrm>
            <a:off x="627222" y="2643758"/>
            <a:ext cx="105114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53" r="7830"/>
          <a:stretch/>
        </p:blipFill>
        <p:spPr bwMode="auto">
          <a:xfrm>
            <a:off x="737704" y="3507855"/>
            <a:ext cx="830185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33 Rectángulo"/>
          <p:cNvSpPr/>
          <p:nvPr/>
        </p:nvSpPr>
        <p:spPr>
          <a:xfrm>
            <a:off x="529784" y="3507855"/>
            <a:ext cx="1233904" cy="151216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34 Rectángulo"/>
          <p:cNvSpPr/>
          <p:nvPr/>
        </p:nvSpPr>
        <p:spPr>
          <a:xfrm>
            <a:off x="539552" y="1541040"/>
            <a:ext cx="1233904" cy="11027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915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2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98825"/>
              </p:ext>
            </p:extLst>
          </p:nvPr>
        </p:nvGraphicFramePr>
        <p:xfrm>
          <a:off x="683569" y="1563638"/>
          <a:ext cx="8064895" cy="3073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1944216"/>
                <a:gridCol w="4824535"/>
              </a:tblGrid>
              <a:tr h="432048">
                <a:tc rowSpan="2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1157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3" name="22 CuadroTexto"/>
          <p:cNvSpPr txBox="1"/>
          <p:nvPr/>
        </p:nvSpPr>
        <p:spPr>
          <a:xfrm>
            <a:off x="2329893" y="1652767"/>
            <a:ext cx="1246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DATASET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4116265" y="1652767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5007640" y="1652767"/>
            <a:ext cx="553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5896282" y="1652767"/>
            <a:ext cx="611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6879848" y="1652767"/>
            <a:ext cx="486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SKY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7713114" y="1652767"/>
            <a:ext cx="891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39552" y="1131590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QUERY STYLES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s-ES" dirty="0" err="1"/>
              <a:t>Search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Style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3758" y="2091107"/>
            <a:ext cx="1738314" cy="231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86972" y="2124171"/>
            <a:ext cx="4517476" cy="231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81" y="1813161"/>
            <a:ext cx="791631" cy="83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3" b="14053"/>
          <a:stretch/>
        </p:blipFill>
        <p:spPr bwMode="auto">
          <a:xfrm>
            <a:off x="627222" y="2643758"/>
            <a:ext cx="105114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53" r="7830"/>
          <a:stretch/>
        </p:blipFill>
        <p:spPr bwMode="auto">
          <a:xfrm>
            <a:off x="737704" y="3507855"/>
            <a:ext cx="830185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33 Rectángulo"/>
          <p:cNvSpPr/>
          <p:nvPr/>
        </p:nvSpPr>
        <p:spPr>
          <a:xfrm>
            <a:off x="539552" y="1541040"/>
            <a:ext cx="1233904" cy="18948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533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Clip-Art </a:t>
            </a:r>
            <a:r>
              <a:rPr lang="es-ES" dirty="0" err="1"/>
              <a:t>Mash</a:t>
            </a:r>
            <a:r>
              <a:rPr lang="es-ES" dirty="0"/>
              <a:t>-ups</a:t>
            </a:r>
          </a:p>
        </p:txBody>
      </p:sp>
    </p:spTree>
    <p:extLst>
      <p:ext uri="{BB962C8B-B14F-4D97-AF65-F5344CB8AC3E}">
        <p14:creationId xmlns:p14="http://schemas.microsoft.com/office/powerpoint/2010/main" val="385255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Clip-Art </a:t>
            </a:r>
            <a:r>
              <a:rPr lang="es-ES" dirty="0" err="1"/>
              <a:t>Mash</a:t>
            </a:r>
            <a:r>
              <a:rPr lang="es-ES" dirty="0"/>
              <a:t>-ups</a:t>
            </a:r>
          </a:p>
        </p:txBody>
      </p:sp>
      <p:pic>
        <p:nvPicPr>
          <p:cNvPr id="5" name="app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512" y="-20538"/>
            <a:ext cx="91424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3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Evaluation</a:t>
            </a:r>
            <a:endParaRPr lang="es-ES" dirty="0"/>
          </a:p>
        </p:txBody>
      </p:sp>
      <p:sp>
        <p:nvSpPr>
          <p:cNvPr id="12" name="1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dirty="0" err="1" smtClean="0"/>
              <a:t>First</a:t>
            </a:r>
            <a:r>
              <a:rPr lang="es-ES" sz="2800" dirty="0" smtClean="0"/>
              <a:t> </a:t>
            </a:r>
            <a:r>
              <a:rPr lang="es-ES" sz="2800" dirty="0" err="1" smtClean="0"/>
              <a:t>Study</a:t>
            </a:r>
            <a:endParaRPr lang="es-ES" sz="2800" dirty="0" smtClean="0"/>
          </a:p>
          <a:p>
            <a:pPr lvl="1"/>
            <a:r>
              <a:rPr lang="es-ES" sz="2000" dirty="0" err="1" smtClean="0"/>
              <a:t>Users</a:t>
            </a:r>
            <a:r>
              <a:rPr lang="es-ES" sz="2000" dirty="0" smtClean="0"/>
              <a:t> </a:t>
            </a:r>
            <a:r>
              <a:rPr lang="es-ES" sz="2000" dirty="0" err="1"/>
              <a:t>were</a:t>
            </a:r>
            <a:r>
              <a:rPr lang="es-ES" sz="2000" dirty="0"/>
              <a:t> </a:t>
            </a:r>
            <a:r>
              <a:rPr lang="es-ES" sz="2000" dirty="0" err="1"/>
              <a:t>asked</a:t>
            </a:r>
            <a:r>
              <a:rPr lang="es-ES" sz="2000" dirty="0"/>
              <a:t> to </a:t>
            </a:r>
            <a:r>
              <a:rPr lang="es-ES" sz="2000" dirty="0" err="1"/>
              <a:t>create</a:t>
            </a:r>
            <a:r>
              <a:rPr lang="es-ES" sz="2000" dirty="0"/>
              <a:t> </a:t>
            </a:r>
            <a:r>
              <a:rPr lang="es-ES" sz="2000" dirty="0" err="1"/>
              <a:t>high-quality</a:t>
            </a:r>
            <a:r>
              <a:rPr lang="es-ES" sz="2000" dirty="0"/>
              <a:t> </a:t>
            </a:r>
            <a:r>
              <a:rPr lang="es-ES" sz="2000" dirty="0" err="1" smtClean="0"/>
              <a:t>compositions</a:t>
            </a:r>
            <a:endParaRPr lang="es-ES" sz="2000" dirty="0" smtClean="0"/>
          </a:p>
          <a:p>
            <a:pPr lvl="1"/>
            <a:r>
              <a:rPr lang="es-ES" sz="2000" dirty="0" smtClean="0"/>
              <a:t># </a:t>
            </a:r>
            <a:r>
              <a:rPr lang="es-ES" sz="2000" dirty="0" err="1" smtClean="0"/>
              <a:t>compositions</a:t>
            </a:r>
            <a:r>
              <a:rPr lang="es-ES" sz="2000" dirty="0" smtClean="0"/>
              <a:t>: 66 </a:t>
            </a:r>
            <a:r>
              <a:rPr lang="es-ES" sz="2000" dirty="0" err="1" smtClean="0"/>
              <a:t>Similarity</a:t>
            </a:r>
            <a:r>
              <a:rPr lang="es-ES" sz="2000" dirty="0" smtClean="0"/>
              <a:t> ON/ 70 </a:t>
            </a:r>
            <a:r>
              <a:rPr lang="es-ES" sz="2000" dirty="0" err="1" smtClean="0"/>
              <a:t>Similarity</a:t>
            </a:r>
            <a:r>
              <a:rPr lang="es-ES" sz="2000" dirty="0" smtClean="0"/>
              <a:t> OFF</a:t>
            </a:r>
            <a:endParaRPr lang="es-ES" sz="2000" dirty="0"/>
          </a:p>
          <a:p>
            <a:pPr marL="0" indent="0">
              <a:buNone/>
            </a:pPr>
            <a:r>
              <a:rPr lang="es-ES" sz="2800" dirty="0" err="1" smtClean="0"/>
              <a:t>Second</a:t>
            </a:r>
            <a:r>
              <a:rPr lang="es-ES" sz="2800" dirty="0" smtClean="0"/>
              <a:t> </a:t>
            </a:r>
            <a:r>
              <a:rPr lang="es-ES" sz="2800" dirty="0" err="1" smtClean="0"/>
              <a:t>Study</a:t>
            </a:r>
            <a:endParaRPr lang="es-ES" sz="2800" dirty="0"/>
          </a:p>
          <a:p>
            <a:pPr lvl="1"/>
            <a:r>
              <a:rPr lang="es-ES" sz="2400" dirty="0" smtClean="0"/>
              <a:t>2AFC </a:t>
            </a:r>
            <a:r>
              <a:rPr lang="es-ES" sz="2400" dirty="0" err="1" smtClean="0"/>
              <a:t>with</a:t>
            </a:r>
            <a:r>
              <a:rPr lang="es-ES" sz="2400" dirty="0" smtClean="0"/>
              <a:t> </a:t>
            </a:r>
            <a:r>
              <a:rPr lang="es-ES" sz="2400" dirty="0" err="1" smtClean="0"/>
              <a:t>randomly</a:t>
            </a:r>
            <a:r>
              <a:rPr lang="es-ES" sz="2400" dirty="0" smtClean="0"/>
              <a:t> </a:t>
            </a:r>
            <a:r>
              <a:rPr lang="es-ES" sz="2400" dirty="0" err="1" smtClean="0"/>
              <a:t>sampled</a:t>
            </a:r>
            <a:r>
              <a:rPr lang="es-ES" sz="2400" dirty="0" smtClean="0"/>
              <a:t> </a:t>
            </a:r>
            <a:r>
              <a:rPr lang="es-ES" sz="2400" dirty="0" err="1" smtClean="0"/>
              <a:t>compositions</a:t>
            </a:r>
            <a:endParaRPr lang="es-ES" sz="2400" dirty="0" smtClean="0"/>
          </a:p>
          <a:p>
            <a:pPr lvl="1"/>
            <a:r>
              <a:rPr lang="es-ES" sz="2000" dirty="0" err="1" smtClean="0"/>
              <a:t>Our</a:t>
            </a:r>
            <a:r>
              <a:rPr lang="es-ES" sz="2000" dirty="0" smtClean="0"/>
              <a:t> </a:t>
            </a:r>
            <a:r>
              <a:rPr lang="es-ES" sz="2000" dirty="0" err="1" smtClean="0"/>
              <a:t>metric</a:t>
            </a:r>
            <a:r>
              <a:rPr lang="es-ES" sz="2000" dirty="0" smtClean="0"/>
              <a:t> </a:t>
            </a:r>
            <a:r>
              <a:rPr lang="es-ES" sz="2000" dirty="0" err="1" smtClean="0"/>
              <a:t>was</a:t>
            </a:r>
            <a:r>
              <a:rPr lang="es-ES" sz="2000" dirty="0" smtClean="0"/>
              <a:t> more </a:t>
            </a:r>
            <a:r>
              <a:rPr lang="es-ES" sz="2000" dirty="0" err="1"/>
              <a:t>stylistically</a:t>
            </a:r>
            <a:r>
              <a:rPr lang="es-ES" sz="2000" dirty="0"/>
              <a:t> </a:t>
            </a:r>
            <a:r>
              <a:rPr lang="es-ES" sz="2000" dirty="0" err="1"/>
              <a:t>coherent</a:t>
            </a:r>
            <a:r>
              <a:rPr lang="es-ES" sz="2000" dirty="0"/>
              <a:t> 70</a:t>
            </a:r>
            <a:r>
              <a:rPr lang="es-ES" sz="2000" dirty="0" smtClean="0"/>
              <a:t>% (p &lt; 0.01)</a:t>
            </a:r>
          </a:p>
          <a:p>
            <a:pPr lvl="1"/>
            <a:r>
              <a:rPr lang="es-ES" sz="2000" dirty="0" err="1" smtClean="0"/>
              <a:t>Our</a:t>
            </a:r>
            <a:r>
              <a:rPr lang="es-ES" sz="2000" dirty="0" smtClean="0"/>
              <a:t> </a:t>
            </a:r>
            <a:r>
              <a:rPr lang="es-ES" sz="2000" dirty="0" err="1" smtClean="0"/>
              <a:t>metric</a:t>
            </a:r>
            <a:r>
              <a:rPr lang="es-ES" sz="2000" dirty="0" smtClean="0"/>
              <a:t> </a:t>
            </a:r>
            <a:r>
              <a:rPr lang="es-ES" sz="2000" dirty="0" err="1" smtClean="0"/>
              <a:t>produced</a:t>
            </a:r>
            <a:r>
              <a:rPr lang="es-ES" sz="2000" dirty="0" smtClean="0"/>
              <a:t> </a:t>
            </a:r>
            <a:r>
              <a:rPr lang="es-ES" sz="2000" dirty="0" err="1" smtClean="0"/>
              <a:t>nicer</a:t>
            </a:r>
            <a:r>
              <a:rPr lang="es-ES" sz="2000" dirty="0" smtClean="0"/>
              <a:t> </a:t>
            </a:r>
            <a:r>
              <a:rPr lang="es-ES" sz="2000" dirty="0" err="1" smtClean="0"/>
              <a:t>results</a:t>
            </a:r>
            <a:r>
              <a:rPr lang="es-ES" sz="2000" dirty="0" smtClean="0"/>
              <a:t>  66% (</a:t>
            </a:r>
            <a:r>
              <a:rPr lang="es-ES" sz="2000" dirty="0"/>
              <a:t>p &lt; </a:t>
            </a:r>
            <a:r>
              <a:rPr lang="es-ES" sz="2000" dirty="0" smtClean="0"/>
              <a:t>0.01)</a:t>
            </a:r>
          </a:p>
          <a:p>
            <a:pPr lvl="1"/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85075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4680333" y="339502"/>
            <a:ext cx="4140139" cy="352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7" name="16 Grupo"/>
          <p:cNvGrpSpPr/>
          <p:nvPr/>
        </p:nvGrpSpPr>
        <p:grpSpPr>
          <a:xfrm>
            <a:off x="482717" y="321773"/>
            <a:ext cx="3486150" cy="4541997"/>
            <a:chOff x="-121858" y="291323"/>
            <a:chExt cx="3486150" cy="4541997"/>
          </a:xfrm>
        </p:grpSpPr>
        <p:pic>
          <p:nvPicPr>
            <p:cNvPr id="18" name="Picture 10" descr="http://www.elenagarces.ctlprojects.com/allDataset/Clip%20Art/Shapes/Simple%20(P%20-%20Z)/Sun-0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737" y="529534"/>
              <a:ext cx="1252724" cy="1255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F:\Dropbox\Projects\adobe\siggraph2014\Tree-074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858" y="291323"/>
              <a:ext cx="3486150" cy="4486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http://www.elenagarces.ctlprojects.com/allDataset/Clip%20Art/Plants%20&amp;%20Flowers/Flowers%20(Part%204)/Flower-65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094" y="4019689"/>
              <a:ext cx="909085" cy="813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http://www.elenagarces.ctlprojects.com/allDataset/Clip%20Art/Plants%20&amp;%20Flowers/Flowers%20(Part%204)/Flower-65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117" y="3827657"/>
              <a:ext cx="955754" cy="85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6" descr="http://www.elenagarces.ctlprojects.com/allDataset/Clip%20Art/Plants%20&amp;%20Flowers/Flowers%20(Part%204)/Flower-65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58" y="4072670"/>
            <a:ext cx="909085" cy="81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F:\Dropbox\Projects\adobe\siggraph2014\dog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00" y="3780000"/>
            <a:ext cx="2176485" cy="1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3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:\Doctorado\Project0_ClipArt\Clip-Art-antes-en-dropbox\SIG2014-paperFinal\figures\mashups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2743167"/>
            <a:ext cx="3240360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Doctorado\Project0_ClipArt\Clip-Art-antes-en-dropbox\SIG2014-paperFinal\figures\mashups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2743167"/>
            <a:ext cx="3240360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F:\Doctorado\Project0_ClipArt\Clip-Art-antes-en-dropbox\SIG2014-paperFinal\figures\mashups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231490"/>
            <a:ext cx="3240360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F:\Doctorado\Project0_ClipArt\Clip-Art-antes-en-dropbox\SIG2014-paperFinal\figures\mashups\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231490"/>
            <a:ext cx="3240360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4 Marcador de texto"/>
          <p:cNvSpPr txBox="1">
            <a:spLocks/>
          </p:cNvSpPr>
          <p:nvPr/>
        </p:nvSpPr>
        <p:spPr>
          <a:xfrm>
            <a:off x="147132" y="166485"/>
            <a:ext cx="1940592" cy="112824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b="1" dirty="0" err="1" smtClean="0">
                <a:solidFill>
                  <a:schemeClr val="accent2">
                    <a:lumMod val="50000"/>
                  </a:schemeClr>
                </a:solidFill>
              </a:rPr>
              <a:t>Without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accent2">
                    <a:lumMod val="50000"/>
                  </a:schemeClr>
                </a:solidFill>
              </a:rPr>
              <a:t>our</a:t>
            </a:r>
            <a:endParaRPr lang="es-E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s-ES" sz="2400" dirty="0" err="1" smtClean="0">
                <a:solidFill>
                  <a:schemeClr val="accent2">
                    <a:lumMod val="50000"/>
                  </a:schemeClr>
                </a:solidFill>
              </a:rPr>
              <a:t>metric</a:t>
            </a:r>
            <a:endParaRPr lang="es-E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4 Marcador de texto"/>
          <p:cNvSpPr txBox="1">
            <a:spLocks/>
          </p:cNvSpPr>
          <p:nvPr/>
        </p:nvSpPr>
        <p:spPr>
          <a:xfrm>
            <a:off x="147132" y="2672144"/>
            <a:ext cx="1940592" cy="112824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b="1" dirty="0" err="1" smtClean="0">
                <a:solidFill>
                  <a:srgbClr val="00B050"/>
                </a:solidFill>
              </a:rPr>
              <a:t>With</a:t>
            </a:r>
            <a:r>
              <a:rPr lang="es-ES" sz="2400" dirty="0" smtClean="0">
                <a:solidFill>
                  <a:srgbClr val="00B050"/>
                </a:solidFill>
              </a:rPr>
              <a:t> </a:t>
            </a:r>
            <a:r>
              <a:rPr lang="es-ES" sz="2400" dirty="0" err="1" smtClean="0">
                <a:solidFill>
                  <a:srgbClr val="00B050"/>
                </a:solidFill>
              </a:rPr>
              <a:t>our</a:t>
            </a:r>
            <a:endParaRPr lang="es-ES" sz="2400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s-ES" sz="2400" dirty="0" err="1" smtClean="0">
                <a:solidFill>
                  <a:srgbClr val="00B050"/>
                </a:solidFill>
              </a:rPr>
              <a:t>metric</a:t>
            </a:r>
            <a:endParaRPr lang="es-ES" sz="2400" dirty="0">
              <a:solidFill>
                <a:srgbClr val="00B050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51520" y="2643758"/>
            <a:ext cx="8496944" cy="237626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51520" y="123478"/>
            <a:ext cx="8496944" cy="237626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33865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"/>
          <p:cNvSpPr/>
          <p:nvPr/>
        </p:nvSpPr>
        <p:spPr>
          <a:xfrm>
            <a:off x="1115616" y="2940566"/>
            <a:ext cx="3549783" cy="1733409"/>
          </a:xfrm>
          <a:prstGeom prst="rect">
            <a:avLst/>
          </a:prstGeom>
          <a:ln w="57150"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 smtClean="0"/>
              <a:t>Conclusions</a:t>
            </a:r>
            <a:r>
              <a:rPr lang="es-ES" dirty="0" smtClean="0"/>
              <a:t> and </a:t>
            </a:r>
            <a:r>
              <a:rPr lang="es-ES" dirty="0" err="1" smtClean="0"/>
              <a:t>Future</a:t>
            </a:r>
            <a:r>
              <a:rPr lang="es-ES" dirty="0" smtClean="0"/>
              <a:t> </a:t>
            </a:r>
            <a:r>
              <a:rPr lang="es-ES" dirty="0" err="1" smtClean="0"/>
              <a:t>Work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60432" y="6388174"/>
            <a:ext cx="2133600" cy="273844"/>
          </a:xfrm>
        </p:spPr>
        <p:txBody>
          <a:bodyPr/>
          <a:lstStyle/>
          <a:p>
            <a:fld id="{D08B434B-9705-417E-9722-98CC1E9B1DA5}" type="slidenum">
              <a:rPr lang="es-ES" smtClean="0"/>
              <a:t>51</a:t>
            </a:fld>
            <a:endParaRPr lang="es-ES"/>
          </a:p>
        </p:txBody>
      </p:sp>
      <p:grpSp>
        <p:nvGrpSpPr>
          <p:cNvPr id="3" name="2 Grupo"/>
          <p:cNvGrpSpPr/>
          <p:nvPr/>
        </p:nvGrpSpPr>
        <p:grpSpPr>
          <a:xfrm>
            <a:off x="1754145" y="1261340"/>
            <a:ext cx="1956642" cy="928036"/>
            <a:chOff x="2051720" y="1261340"/>
            <a:chExt cx="1956642" cy="9280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17"/>
                <p:cNvSpPr txBox="1"/>
                <p:nvPr/>
              </p:nvSpPr>
              <p:spPr>
                <a:xfrm>
                  <a:off x="2051720" y="1261340"/>
                  <a:ext cx="1956642" cy="76412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s-ES" sz="1600" b="1" dirty="0" smtClean="0">
                      <a:latin typeface="Cambria Math"/>
                    </a:rPr>
                    <a:t>DISTANCE METRIC</a:t>
                  </a:r>
                </a:p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s-E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b="1" i="0">
                              <a:latin typeface="Cambria Math"/>
                            </a:rPr>
                            <m:t>𝐝</m:t>
                          </m:r>
                        </m:e>
                        <m:sub>
                          <m:r>
                            <a:rPr lang="es-ES" b="1" i="0">
                              <a:latin typeface="Cambria Math"/>
                            </a:rPr>
                            <m:t>𝐬𝐭𝐲𝐥𝐞</m:t>
                          </m:r>
                        </m:sub>
                      </m:sSub>
                    </m:oMath>
                  </a14:m>
                  <a:r>
                    <a:rPr lang="es-ES" b="1" dirty="0" smtClean="0">
                      <a:latin typeface="Cambria Math"/>
                    </a:rPr>
                    <a:t>(        ,        )</a:t>
                  </a:r>
                </a:p>
              </p:txBody>
            </p:sp>
          </mc:Choice>
          <mc:Fallback xmlns="">
            <p:sp>
              <p:nvSpPr>
                <p:cNvPr id="5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1720" y="1261340"/>
                  <a:ext cx="1956642" cy="76412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7087"/>
                  </a:stretch>
                </a:blipFill>
                <a:ln>
                  <a:solidFill>
                    <a:schemeClr val="tx1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" name="Picture 28" descr="C:\Users\Elena\Doctorado\DATASETS\ClipArt\microsoft\png\Style_714\MC90023218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131" y="1627461"/>
              <a:ext cx="449781" cy="418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2" descr="C:\Users\Elena\Doctorado\DATASETS\ClipArt\microsoft\png\Style_1173\MC90033059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8668" y="1643400"/>
              <a:ext cx="471463" cy="54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523" y="3383197"/>
            <a:ext cx="791631" cy="83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53" r="7830"/>
          <a:stretch/>
        </p:blipFill>
        <p:spPr bwMode="auto">
          <a:xfrm>
            <a:off x="3752660" y="3234392"/>
            <a:ext cx="720080" cy="99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606" y="3383197"/>
            <a:ext cx="927650" cy="83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1330143" y="4177023"/>
            <a:ext cx="833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i="1" dirty="0" err="1" smtClean="0">
                <a:latin typeface="Cambria" panose="02040503050406030204" pitchFamily="18" charset="0"/>
              </a:rPr>
              <a:t>Sketchy</a:t>
            </a:r>
            <a:endParaRPr lang="es-ES" sz="1600" i="1" dirty="0">
              <a:latin typeface="Cambria" panose="02040503050406030204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556935" y="4167374"/>
            <a:ext cx="9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i="1" dirty="0" err="1" smtClean="0">
                <a:latin typeface="Cambria" panose="02040503050406030204" pitchFamily="18" charset="0"/>
              </a:rPr>
              <a:t>Woodcut</a:t>
            </a:r>
            <a:endParaRPr lang="es-ES" sz="1600" i="1" dirty="0">
              <a:latin typeface="Cambria" panose="02040503050406030204" pitchFamily="18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636544" y="4164694"/>
            <a:ext cx="908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i="1" dirty="0" err="1" smtClean="0">
                <a:latin typeface="Cambria" panose="02040503050406030204" pitchFamily="18" charset="0"/>
              </a:rPr>
              <a:t>Realistic</a:t>
            </a:r>
            <a:endParaRPr lang="es-ES" sz="1600" i="1" dirty="0">
              <a:latin typeface="Cambria" panose="02040503050406030204" pitchFamily="18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394758" y="3013865"/>
            <a:ext cx="155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Style </a:t>
            </a:r>
            <a:r>
              <a:rPr lang="es-ES" b="1" dirty="0" err="1" smtClean="0"/>
              <a:t>naming</a:t>
            </a:r>
            <a:endParaRPr lang="es-ES" b="1" dirty="0"/>
          </a:p>
        </p:txBody>
      </p:sp>
      <p:sp>
        <p:nvSpPr>
          <p:cNvPr id="22" name="21 Rectángulo"/>
          <p:cNvSpPr/>
          <p:nvPr/>
        </p:nvSpPr>
        <p:spPr>
          <a:xfrm>
            <a:off x="5054665" y="2931790"/>
            <a:ext cx="3549783" cy="1733409"/>
          </a:xfrm>
          <a:prstGeom prst="rect">
            <a:avLst/>
          </a:prstGeom>
          <a:ln w="57150"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CuadroTexto"/>
          <p:cNvSpPr txBox="1"/>
          <p:nvPr/>
        </p:nvSpPr>
        <p:spPr>
          <a:xfrm>
            <a:off x="5168302" y="3013865"/>
            <a:ext cx="2486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Style </a:t>
            </a:r>
            <a:r>
              <a:rPr lang="es-ES" b="1" dirty="0" err="1" smtClean="0"/>
              <a:t>Similarity</a:t>
            </a:r>
            <a:r>
              <a:rPr lang="es-ES" b="1" dirty="0" smtClean="0"/>
              <a:t> </a:t>
            </a:r>
            <a:r>
              <a:rPr lang="es-ES" b="1" dirty="0" err="1" smtClean="0"/>
              <a:t>Metrics</a:t>
            </a:r>
            <a:endParaRPr lang="es-ES" b="1" dirty="0" smtClean="0"/>
          </a:p>
          <a:p>
            <a:endParaRPr lang="es-ES" b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5436096" y="3564777"/>
            <a:ext cx="877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i="1" dirty="0" err="1" smtClean="0">
                <a:latin typeface="Cambria" panose="02040503050406030204" pitchFamily="18" charset="0"/>
              </a:rPr>
              <a:t>Pictures</a:t>
            </a:r>
            <a:endParaRPr lang="es-ES" sz="1600" i="1" dirty="0">
              <a:latin typeface="Cambria" panose="02040503050406030204" pitchFamily="18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6689164" y="3564777"/>
            <a:ext cx="797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i="1" dirty="0" err="1" smtClean="0">
                <a:latin typeface="Cambria" panose="02040503050406030204" pitchFamily="18" charset="0"/>
              </a:rPr>
              <a:t>Clothes</a:t>
            </a:r>
            <a:endParaRPr lang="es-ES" sz="1600" i="1" dirty="0">
              <a:latin typeface="Cambria" panose="02040503050406030204" pitchFamily="18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5124652" y="4044517"/>
            <a:ext cx="1834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 err="1" smtClean="0">
                <a:latin typeface="Cambria" panose="02040503050406030204" pitchFamily="18" charset="0"/>
              </a:rPr>
              <a:t>Graphic</a:t>
            </a:r>
            <a:r>
              <a:rPr lang="es-ES" sz="1600" i="1" dirty="0" smtClean="0">
                <a:latin typeface="Cambria" panose="02040503050406030204" pitchFamily="18" charset="0"/>
              </a:rPr>
              <a:t> </a:t>
            </a:r>
            <a:r>
              <a:rPr lang="es-ES" sz="1600" i="1" dirty="0" err="1" smtClean="0">
                <a:latin typeface="Cambria" panose="02040503050406030204" pitchFamily="18" charset="0"/>
              </a:rPr>
              <a:t>Designs</a:t>
            </a:r>
            <a:endParaRPr lang="es-ES" sz="1600" i="1" dirty="0">
              <a:latin typeface="Cambria" panose="02040503050406030204" pitchFamily="18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1758989" y="2346434"/>
            <a:ext cx="2299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>
                <a:solidFill>
                  <a:srgbClr val="C00000"/>
                </a:solidFill>
              </a:rPr>
              <a:t>Non-linear </a:t>
            </a:r>
            <a:r>
              <a:rPr lang="es-ES" b="1" i="1" dirty="0" err="1">
                <a:solidFill>
                  <a:srgbClr val="C00000"/>
                </a:solidFill>
              </a:rPr>
              <a:t>techniques</a:t>
            </a:r>
            <a:endParaRPr lang="es-ES" b="1" i="1" dirty="0">
              <a:solidFill>
                <a:srgbClr val="C00000"/>
              </a:solidFill>
            </a:endParaRPr>
          </a:p>
        </p:txBody>
      </p:sp>
      <p:cxnSp>
        <p:nvCxnSpPr>
          <p:cNvPr id="31" name="30 Conector recto de flecha"/>
          <p:cNvCxnSpPr/>
          <p:nvPr/>
        </p:nvCxnSpPr>
        <p:spPr>
          <a:xfrm flipV="1">
            <a:off x="2335053" y="1967718"/>
            <a:ext cx="1" cy="3787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28101"/>
            <a:ext cx="791631" cy="83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8" b="68307"/>
          <a:stretch/>
        </p:blipFill>
        <p:spPr bwMode="auto">
          <a:xfrm>
            <a:off x="4130409" y="1303574"/>
            <a:ext cx="4613063" cy="76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http://upload.wikimedia.org/wikipedia/commons/b/b8/Group_people_icon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075806"/>
            <a:ext cx="651054" cy="43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3 CuadroTexto"/>
          <p:cNvSpPr txBox="1"/>
          <p:nvPr/>
        </p:nvSpPr>
        <p:spPr>
          <a:xfrm>
            <a:off x="7190361" y="4044517"/>
            <a:ext cx="1243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i="1" dirty="0" err="1" smtClean="0">
                <a:latin typeface="Cambria" panose="02040503050406030204" pitchFamily="18" charset="0"/>
              </a:rPr>
              <a:t>Architecture</a:t>
            </a:r>
            <a:endParaRPr lang="es-ES" sz="1600" i="1" dirty="0">
              <a:latin typeface="Cambria" panose="02040503050406030204" pitchFamily="18" charset="0"/>
            </a:endParaRPr>
          </a:p>
        </p:txBody>
      </p:sp>
      <p:sp>
        <p:nvSpPr>
          <p:cNvPr id="30" name="29 Flecha derecha"/>
          <p:cNvSpPr/>
          <p:nvPr/>
        </p:nvSpPr>
        <p:spPr>
          <a:xfrm>
            <a:off x="1500543" y="1551990"/>
            <a:ext cx="325610" cy="26828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32 Flecha derecha"/>
          <p:cNvSpPr/>
          <p:nvPr/>
        </p:nvSpPr>
        <p:spPr>
          <a:xfrm>
            <a:off x="3652320" y="1551491"/>
            <a:ext cx="325610" cy="26828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535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/>
      <p:bldP spid="17" grpId="0"/>
      <p:bldP spid="18" grpId="0"/>
      <p:bldP spid="19" grpId="0"/>
      <p:bldP spid="22" grpId="0" animBg="1"/>
      <p:bldP spid="23" grpId="0"/>
      <p:bldP spid="24" grpId="0"/>
      <p:bldP spid="25" grpId="0"/>
      <p:bldP spid="26" grpId="0"/>
      <p:bldP spid="27" grpId="0"/>
      <p:bldP spid="34" grpId="0"/>
      <p:bldP spid="30" grpId="0" animBg="1"/>
      <p:bldP spid="3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67545" y="2571750"/>
            <a:ext cx="8424935" cy="1102519"/>
          </a:xfrm>
        </p:spPr>
        <p:txBody>
          <a:bodyPr>
            <a:normAutofit fontScale="90000"/>
          </a:bodyPr>
          <a:lstStyle/>
          <a:p>
            <a:r>
              <a:rPr lang="es-ES" sz="3600" dirty="0" smtClean="0"/>
              <a:t>A </a:t>
            </a:r>
            <a:r>
              <a:rPr lang="es-ES" sz="3600" dirty="0" err="1" smtClean="0"/>
              <a:t>Similarity</a:t>
            </a:r>
            <a:r>
              <a:rPr lang="es-ES" sz="3600" dirty="0" smtClean="0"/>
              <a:t> </a:t>
            </a:r>
            <a:r>
              <a:rPr lang="es-ES" sz="3600" dirty="0" err="1" smtClean="0"/>
              <a:t>Measure</a:t>
            </a:r>
            <a:r>
              <a:rPr lang="es-ES" sz="3600" dirty="0" smtClean="0"/>
              <a:t> </a:t>
            </a:r>
            <a:r>
              <a:rPr lang="es-ES" sz="3600" dirty="0" err="1" smtClean="0"/>
              <a:t>for</a:t>
            </a:r>
            <a:r>
              <a:rPr lang="es-ES" sz="3600" dirty="0" smtClean="0"/>
              <a:t> </a:t>
            </a:r>
            <a:r>
              <a:rPr lang="es-ES" sz="3600" dirty="0" err="1" smtClean="0"/>
              <a:t>Illustration</a:t>
            </a:r>
            <a:r>
              <a:rPr lang="es-ES" sz="3600" dirty="0" smtClean="0"/>
              <a:t> Style</a:t>
            </a:r>
            <a:endParaRPr lang="es-ES" sz="3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-468560" y="3921596"/>
            <a:ext cx="6400800" cy="1314450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Elena </a:t>
            </a:r>
            <a:r>
              <a:rPr lang="en-US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Garces</a:t>
            </a:r>
            <a:r>
              <a:rPr lang="en-US" sz="18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Aseem</a:t>
            </a: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Agarwala</a:t>
            </a:r>
            <a:endParaRPr lang="en-US" sz="1800" b="1" baseline="30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Diego </a:t>
            </a: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Gutierrez</a:t>
            </a:r>
            <a:r>
              <a:rPr lang="en-US" sz="18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	</a:t>
            </a: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Aaron </a:t>
            </a:r>
            <a:r>
              <a:rPr lang="en-US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Hertzmann</a:t>
            </a:r>
            <a:endParaRPr lang="en-US" sz="1800" b="1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800" b="1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E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6" descr="http://www.unizar.es/cmujs/images/stories/Sin-ttulo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5884" y="4537468"/>
            <a:ext cx="1348060" cy="3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351270" y="339502"/>
            <a:ext cx="8424935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683568" y="1442020"/>
            <a:ext cx="7805834" cy="84169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Century Gothic" panose="020B0502020202020204" pitchFamily="34" charset="0"/>
              </a:rPr>
              <a:t>Data &amp; </a:t>
            </a:r>
            <a:r>
              <a:rPr lang="es-ES" b="1" dirty="0" err="1" smtClean="0">
                <a:latin typeface="Century Gothic" panose="020B0502020202020204" pitchFamily="34" charset="0"/>
              </a:rPr>
              <a:t>Mash</a:t>
            </a:r>
            <a:r>
              <a:rPr lang="es-ES" b="1" dirty="0" smtClean="0">
                <a:latin typeface="Century Gothic" panose="020B0502020202020204" pitchFamily="34" charset="0"/>
              </a:rPr>
              <a:t>-up </a:t>
            </a:r>
            <a:r>
              <a:rPr lang="es-ES" b="1" dirty="0" err="1" smtClean="0">
                <a:latin typeface="Century Gothic" panose="020B0502020202020204" pitchFamily="34" charset="0"/>
              </a:rPr>
              <a:t>Application</a:t>
            </a:r>
            <a:endParaRPr lang="en-US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http://webdiis.unizar.es</a:t>
            </a:r>
            <a:r>
              <a:rPr lang="en-US" dirty="0">
                <a:latin typeface="Century Gothic" panose="020B0502020202020204" pitchFamily="34" charset="0"/>
              </a:rPr>
              <a:t>/~elenag/projects/SIG2014_styleSim/</a:t>
            </a:r>
          </a:p>
        </p:txBody>
      </p:sp>
      <p:pic>
        <p:nvPicPr>
          <p:cNvPr id="1026" name="Picture 2" descr="C:\Users\Elena\AppData\Local\Temp\Rar$DR50.416\LOGO_G&amp;IL\clear_background (original)\G&amp;IL_no_gig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496" y="3766532"/>
            <a:ext cx="1702835" cy="77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www.sjsu.edu/at/ec/pics/adobe-systems-incorporated.png?ox=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004"/>
          <a:stretch/>
        </p:blipFill>
        <p:spPr bwMode="auto">
          <a:xfrm>
            <a:off x="7286882" y="3890210"/>
            <a:ext cx="741502" cy="85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40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ropbox\Projects\adobe\siggraph2014\blanc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1176"/>
            <a:ext cx="3816423" cy="4686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15 Rectángulo"/>
          <p:cNvSpPr/>
          <p:nvPr/>
        </p:nvSpPr>
        <p:spPr>
          <a:xfrm>
            <a:off x="4680333" y="339502"/>
            <a:ext cx="4140139" cy="352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38400"/>
            <a:ext cx="3960441" cy="49188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34 Grupo"/>
          <p:cNvGrpSpPr/>
          <p:nvPr/>
        </p:nvGrpSpPr>
        <p:grpSpPr>
          <a:xfrm>
            <a:off x="482400" y="320400"/>
            <a:ext cx="3486150" cy="4564528"/>
            <a:chOff x="482717" y="321773"/>
            <a:chExt cx="3486150" cy="4564528"/>
          </a:xfrm>
        </p:grpSpPr>
        <p:grpSp>
          <p:nvGrpSpPr>
            <p:cNvPr id="36" name="35 Grupo"/>
            <p:cNvGrpSpPr/>
            <p:nvPr/>
          </p:nvGrpSpPr>
          <p:grpSpPr>
            <a:xfrm>
              <a:off x="482717" y="321773"/>
              <a:ext cx="3486150" cy="4541997"/>
              <a:chOff x="-121858" y="291323"/>
              <a:chExt cx="3486150" cy="4541997"/>
            </a:xfrm>
          </p:grpSpPr>
          <p:pic>
            <p:nvPicPr>
              <p:cNvPr id="38" name="Picture 10" descr="http://www.elenagarces.ctlprojects.com/allDataset/Clip%20Art/Shapes/Simple%20(P%20-%20Z)/Sun-09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7737" y="529534"/>
                <a:ext cx="1252724" cy="12558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6" descr="F:\Dropbox\Projects\adobe\siggraph2014\Tree-074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1858" y="291323"/>
                <a:ext cx="3486150" cy="4486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6" descr="http://www.elenagarces.ctlprojects.com/allDataset/Clip%20Art/Plants%20&amp;%20Flowers/Flowers%20(Part%204)/Flower-653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094" y="4019689"/>
                <a:ext cx="909085" cy="8136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8" descr="http://www.elenagarces.ctlprojects.com/allDataset/Clip%20Art/Plants%20&amp;%20Flowers/Flowers%20(Part%204)/Flower-653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6117" y="3827657"/>
                <a:ext cx="955754" cy="855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7" name="Picture 6" descr="http://www.elenagarces.ctlprojects.com/allDataset/Clip%20Art/Plants%20&amp;%20Flowers/Flowers%20(Part%204)/Flower-653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658" y="4072670"/>
              <a:ext cx="909085" cy="813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30 CuadroTexto"/>
          <p:cNvSpPr txBox="1"/>
          <p:nvPr/>
        </p:nvSpPr>
        <p:spPr>
          <a:xfrm>
            <a:off x="5908878" y="411510"/>
            <a:ext cx="2371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/>
              <a:t>Dog</a:t>
            </a:r>
            <a:r>
              <a:rPr lang="es-ES" sz="1600" dirty="0" smtClean="0"/>
              <a:t> </a:t>
            </a:r>
            <a:r>
              <a:rPr lang="es-ES" sz="1600" dirty="0" err="1" smtClean="0"/>
              <a:t>clipart</a:t>
            </a:r>
            <a:endParaRPr lang="es-ES" sz="1600" dirty="0"/>
          </a:p>
        </p:txBody>
      </p:sp>
      <p:grpSp>
        <p:nvGrpSpPr>
          <p:cNvPr id="3" name="2 Grupo"/>
          <p:cNvGrpSpPr/>
          <p:nvPr/>
        </p:nvGrpSpPr>
        <p:grpSpPr>
          <a:xfrm>
            <a:off x="482717" y="321773"/>
            <a:ext cx="3486150" cy="4564528"/>
            <a:chOff x="482717" y="321773"/>
            <a:chExt cx="3486150" cy="4564528"/>
          </a:xfrm>
        </p:grpSpPr>
        <p:grpSp>
          <p:nvGrpSpPr>
            <p:cNvPr id="17" name="16 Grupo"/>
            <p:cNvGrpSpPr/>
            <p:nvPr/>
          </p:nvGrpSpPr>
          <p:grpSpPr>
            <a:xfrm>
              <a:off x="482717" y="321773"/>
              <a:ext cx="3486150" cy="4541997"/>
              <a:chOff x="-121858" y="291323"/>
              <a:chExt cx="3486150" cy="4541997"/>
            </a:xfrm>
          </p:grpSpPr>
          <p:pic>
            <p:nvPicPr>
              <p:cNvPr id="18" name="Picture 10" descr="http://www.elenagarces.ctlprojects.com/allDataset/Clip%20Art/Shapes/Simple%20(P%20-%20Z)/Sun-09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7737" y="529534"/>
                <a:ext cx="1252724" cy="12558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6" descr="F:\Dropbox\Projects\adobe\siggraph2014\Tree-074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1858" y="291323"/>
                <a:ext cx="3486150" cy="4486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6" descr="http://www.elenagarces.ctlprojects.com/allDataset/Clip%20Art/Plants%20&amp;%20Flowers/Flowers%20(Part%204)/Flower-653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094" y="4019689"/>
                <a:ext cx="909085" cy="8136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8" descr="http://www.elenagarces.ctlprojects.com/allDataset/Clip%20Art/Plants%20&amp;%20Flowers/Flowers%20(Part%204)/Flower-653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6117" y="3827657"/>
                <a:ext cx="955754" cy="855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3" name="Picture 6" descr="http://www.elenagarces.ctlprojects.com/allDataset/Clip%20Art/Plants%20&amp;%20Flowers/Flowers%20(Part%204)/Flower-653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658" y="4072670"/>
              <a:ext cx="909085" cy="813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3" descr="C:\Users\Elena\Downloads\dogs\Question-Mark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50" b="100000" l="6061" r="94949">
                        <a14:foregroundMark x1="54882" y1="50500" x2="54882" y2="50500"/>
                        <a14:foregroundMark x1="69360" y1="14000" x2="69360" y2="14000"/>
                        <a14:foregroundMark x1="41751" y1="1750" x2="41751" y2="1750"/>
                        <a14:foregroundMark x1="6397" y1="21250" x2="6397" y2="21250"/>
                        <a14:foregroundMark x1="95286" y1="31250" x2="95286" y2="31250"/>
                        <a14:foregroundMark x1="48822" y1="91750" x2="48822" y2="9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868" y="3521881"/>
            <a:ext cx="954979" cy="128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andicam 2014-07-09 09-52-43-28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lum contrast="20000"/>
          </a:blip>
          <a:stretch>
            <a:fillRect/>
          </a:stretch>
        </p:blipFill>
        <p:spPr>
          <a:xfrm>
            <a:off x="4860031" y="930912"/>
            <a:ext cx="3960441" cy="37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1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8.86076E-7 L 0.34323 -0.426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53" y="-213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Feature</a:t>
            </a:r>
            <a:r>
              <a:rPr lang="es-ES" dirty="0" smtClean="0"/>
              <a:t> Vector: Style </a:t>
            </a:r>
            <a:r>
              <a:rPr lang="es-ES" dirty="0" err="1"/>
              <a:t>Definition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3372" y="1419622"/>
            <a:ext cx="8212182" cy="3391025"/>
          </a:xfrm>
        </p:spPr>
        <p:txBody>
          <a:bodyPr>
            <a:noAutofit/>
          </a:bodyPr>
          <a:lstStyle/>
          <a:p>
            <a:r>
              <a:rPr lang="es-ES" sz="2400" dirty="0" err="1" smtClean="0"/>
              <a:t>Bitmaps</a:t>
            </a:r>
            <a:r>
              <a:rPr lang="es-ES" sz="2400" dirty="0" smtClean="0"/>
              <a:t> vs Vector </a:t>
            </a:r>
            <a:r>
              <a:rPr lang="es-ES" sz="2400" dirty="0" err="1" smtClean="0"/>
              <a:t>Graphics</a:t>
            </a:r>
            <a:endParaRPr lang="es-ES" sz="2400" dirty="0" smtClean="0"/>
          </a:p>
          <a:p>
            <a:pPr lvl="1"/>
            <a:r>
              <a:rPr lang="en-US" sz="2000" dirty="0" smtClean="0"/>
              <a:t>More common representation</a:t>
            </a:r>
          </a:p>
          <a:p>
            <a:pPr lvl="1"/>
            <a:r>
              <a:rPr lang="en-US" sz="2000" dirty="0" smtClean="0"/>
              <a:t>Non-homogeneous format of the </a:t>
            </a:r>
            <a:r>
              <a:rPr lang="en-US" sz="2000" dirty="0"/>
              <a:t>vector </a:t>
            </a:r>
            <a:r>
              <a:rPr lang="en-US" sz="2000" dirty="0" smtClean="0"/>
              <a:t>graphics</a:t>
            </a:r>
            <a:endParaRPr lang="es-ES" sz="2000" dirty="0" smtClean="0"/>
          </a:p>
        </p:txBody>
      </p:sp>
      <p:sp>
        <p:nvSpPr>
          <p:cNvPr id="45" name="44 CuadroTexto"/>
          <p:cNvSpPr txBox="1"/>
          <p:nvPr/>
        </p:nvSpPr>
        <p:spPr>
          <a:xfrm>
            <a:off x="-3380856" y="-2612826"/>
            <a:ext cx="191240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ambria" panose="02040503050406030204" pitchFamily="18" charset="0"/>
              </a:rPr>
              <a:t>Color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-3380856" y="-2212716"/>
            <a:ext cx="1912404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Shading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-3380855" y="-1814385"/>
            <a:ext cx="1912403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Texture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-3384422" y="-1414275"/>
            <a:ext cx="193378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ambria" panose="02040503050406030204" pitchFamily="18" charset="0"/>
              </a:rPr>
              <a:t>Stroke</a:t>
            </a:r>
            <a:endParaRPr lang="es-ES" sz="2000" b="1" dirty="0">
              <a:latin typeface="Cambria" panose="02040503050406030204" pitchFamily="18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1689142" y="4652429"/>
            <a:ext cx="16199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err="1" smtClean="0">
                <a:latin typeface="Cambria" panose="02040503050406030204" pitchFamily="18" charset="0"/>
              </a:rPr>
              <a:t>Stroke</a:t>
            </a:r>
            <a:r>
              <a:rPr lang="es-ES" sz="1200" b="1" dirty="0" smtClean="0">
                <a:latin typeface="Cambria" panose="02040503050406030204" pitchFamily="18" charset="0"/>
              </a:rPr>
              <a:t> </a:t>
            </a:r>
            <a:r>
              <a:rPr lang="es-ES" sz="1200" b="1" dirty="0" err="1" smtClean="0">
                <a:latin typeface="Cambria" panose="02040503050406030204" pitchFamily="18" charset="0"/>
              </a:rPr>
              <a:t>from</a:t>
            </a:r>
            <a:r>
              <a:rPr lang="es-ES" sz="1200" b="1" dirty="0" smtClean="0">
                <a:latin typeface="Cambria" panose="02040503050406030204" pitchFamily="18" charset="0"/>
              </a:rPr>
              <a:t> </a:t>
            </a:r>
            <a:r>
              <a:rPr lang="es-ES" sz="1200" b="1" dirty="0" err="1" smtClean="0">
                <a:latin typeface="Cambria" panose="02040503050406030204" pitchFamily="18" charset="0"/>
              </a:rPr>
              <a:t>polygon</a:t>
            </a:r>
            <a:endParaRPr lang="es-ES" sz="1200" b="1" dirty="0">
              <a:latin typeface="Cambria" panose="02040503050406030204" pitchFamily="18" charset="0"/>
            </a:endParaRPr>
          </a:p>
        </p:txBody>
      </p:sp>
      <p:pic>
        <p:nvPicPr>
          <p:cNvPr id="31" name="Picture 2" descr="D:\rasterClipArt\Clip Art\Trees &amp; Leaves\Trees (A - S)\Sunset-Backgroun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3" t="50000" r="51148" b="9310"/>
          <a:stretch/>
        </p:blipFill>
        <p:spPr bwMode="auto">
          <a:xfrm>
            <a:off x="1821349" y="2874215"/>
            <a:ext cx="1355580" cy="171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8" y="3184312"/>
            <a:ext cx="830264" cy="105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59390"/>
            <a:ext cx="1188626" cy="74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7 CuadroTexto"/>
          <p:cNvSpPr txBox="1"/>
          <p:nvPr/>
        </p:nvSpPr>
        <p:spPr>
          <a:xfrm>
            <a:off x="6238136" y="4356998"/>
            <a:ext cx="2088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 err="1" smtClean="0">
                <a:latin typeface="Cambria" panose="02040503050406030204" pitchFamily="18" charset="0"/>
              </a:rPr>
              <a:t>Stroke</a:t>
            </a:r>
            <a:r>
              <a:rPr lang="es-ES" sz="1200" b="1" dirty="0" smtClean="0">
                <a:latin typeface="Cambria" panose="02040503050406030204" pitchFamily="18" charset="0"/>
              </a:rPr>
              <a:t> </a:t>
            </a:r>
            <a:r>
              <a:rPr lang="es-ES" sz="1200" b="1" dirty="0" err="1" smtClean="0">
                <a:latin typeface="Cambria" panose="02040503050406030204" pitchFamily="18" charset="0"/>
              </a:rPr>
              <a:t>from</a:t>
            </a:r>
            <a:r>
              <a:rPr lang="es-ES" sz="1200" b="1" dirty="0" smtClean="0">
                <a:latin typeface="Cambria" panose="02040503050406030204" pitchFamily="18" charset="0"/>
              </a:rPr>
              <a:t> </a:t>
            </a:r>
            <a:r>
              <a:rPr lang="es-ES" sz="1200" b="1" dirty="0" err="1" smtClean="0">
                <a:latin typeface="Cambria" panose="02040503050406030204" pitchFamily="18" charset="0"/>
              </a:rPr>
              <a:t>morphological</a:t>
            </a:r>
            <a:endParaRPr lang="es-ES" sz="1200" b="1" dirty="0" smtClean="0">
              <a:latin typeface="Cambria" panose="02040503050406030204" pitchFamily="18" charset="0"/>
            </a:endParaRPr>
          </a:p>
          <a:p>
            <a:pPr algn="ctr"/>
            <a:r>
              <a:rPr lang="es-ES" sz="1200" b="1" dirty="0" err="1" smtClean="0">
                <a:latin typeface="Cambria" panose="02040503050406030204" pitchFamily="18" charset="0"/>
              </a:rPr>
              <a:t>operations</a:t>
            </a:r>
            <a:endParaRPr lang="es-ES" sz="1200" b="1" dirty="0">
              <a:latin typeface="Cambria" panose="02040503050406030204" pitchFamily="18" charset="0"/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64288" y="2872359"/>
            <a:ext cx="1162177" cy="138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398" y="2848166"/>
            <a:ext cx="1136280" cy="140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D:\rasterClipArt\Clip Art\Trees &amp; Leaves\Trees (A - S)\Acacia-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331" y="2881382"/>
            <a:ext cx="1292022" cy="133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51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97592E-7 L -0.06076 1.97592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8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57826E-6 L 0.06736 3.57826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Training Data</a:t>
            </a:r>
            <a:endParaRPr lang="es-E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9634" y="1407707"/>
            <a:ext cx="3696225" cy="320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193368" y="3190205"/>
            <a:ext cx="38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x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39552" y="1534021"/>
            <a:ext cx="2925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/>
              <a:t>this</a:t>
            </a:r>
            <a:r>
              <a:rPr lang="es-ES" sz="2400" dirty="0"/>
              <a:t> data </a:t>
            </a:r>
            <a:r>
              <a:rPr lang="es-ES" sz="2400" dirty="0" err="1"/>
              <a:t>enough</a:t>
            </a:r>
            <a:r>
              <a:rPr lang="es-E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807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Failure</a:t>
            </a:r>
            <a:r>
              <a:rPr lang="es-ES" dirty="0" smtClean="0"/>
              <a:t> Cases</a:t>
            </a:r>
            <a:endParaRPr lang="es-ES" dirty="0"/>
          </a:p>
        </p:txBody>
      </p:sp>
      <p:pic>
        <p:nvPicPr>
          <p:cNvPr id="6" name="Picture 4" descr="F:\Doctorado\Project0_ClipArt\Clip-Art-antes-en-dropbox\SIG2014-paperFinal\figures\failur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96" r="40631"/>
          <a:stretch/>
        </p:blipFill>
        <p:spPr bwMode="auto">
          <a:xfrm>
            <a:off x="4015241" y="2233229"/>
            <a:ext cx="693237" cy="8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Doctorado\Project0_ClipArt\Clip-Art-antes-en-dropbox\SIG2014-paperFinal\figures\failur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98" r="36760"/>
          <a:stretch/>
        </p:blipFill>
        <p:spPr bwMode="auto">
          <a:xfrm>
            <a:off x="3923928" y="3612122"/>
            <a:ext cx="709986" cy="8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3923928" y="2161220"/>
            <a:ext cx="845819" cy="10054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3984694" y="3169300"/>
            <a:ext cx="807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 err="1" smtClean="0"/>
              <a:t>Turkers</a:t>
            </a:r>
            <a:endParaRPr lang="es-ES" sz="1600" b="1" dirty="0" smtClean="0"/>
          </a:p>
        </p:txBody>
      </p:sp>
      <p:pic>
        <p:nvPicPr>
          <p:cNvPr id="10" name="Picture 4" descr="F:\Doctorado\Project0_ClipArt\Clip-Art-antes-en-dropbox\SIG2014-paperFinal\figures\failur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559"/>
          <a:stretch/>
        </p:blipFill>
        <p:spPr bwMode="auto">
          <a:xfrm>
            <a:off x="2911853" y="2233229"/>
            <a:ext cx="794644" cy="8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Doctorado\Project0_ClipArt\Clip-Art-antes-en-dropbox\SIG2014-paperFinal\figures\failur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740"/>
          <a:stretch/>
        </p:blipFill>
        <p:spPr bwMode="auto">
          <a:xfrm>
            <a:off x="2891141" y="3580611"/>
            <a:ext cx="836068" cy="8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3109733" y="1737271"/>
            <a:ext cx="267953" cy="311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smtClean="0"/>
              <a:t>A</a:t>
            </a:r>
            <a:endParaRPr lang="es-ES" i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252596" y="1723170"/>
            <a:ext cx="267953" cy="311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smtClean="0"/>
              <a:t>B</a:t>
            </a:r>
            <a:endParaRPr lang="es-ES" i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415539" y="1737271"/>
            <a:ext cx="257138" cy="311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smtClean="0"/>
              <a:t>C</a:t>
            </a:r>
            <a:endParaRPr lang="es-ES" i="1" dirty="0"/>
          </a:p>
        </p:txBody>
      </p:sp>
      <p:sp>
        <p:nvSpPr>
          <p:cNvPr id="15" name="14 Rectángulo"/>
          <p:cNvSpPr/>
          <p:nvPr/>
        </p:nvSpPr>
        <p:spPr>
          <a:xfrm>
            <a:off x="1835696" y="1275606"/>
            <a:ext cx="5278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i="1" dirty="0" err="1"/>
              <a:t>Is</a:t>
            </a:r>
            <a:r>
              <a:rPr lang="es-ES" sz="2400" i="1" dirty="0"/>
              <a:t> A more similar in </a:t>
            </a:r>
            <a:r>
              <a:rPr lang="es-ES" sz="2400" i="1" dirty="0" err="1"/>
              <a:t>style</a:t>
            </a:r>
            <a:r>
              <a:rPr lang="es-ES" sz="2400" i="1" dirty="0"/>
              <a:t> to B </a:t>
            </a:r>
            <a:r>
              <a:rPr lang="es-ES" sz="2400" i="1" dirty="0" err="1"/>
              <a:t>or</a:t>
            </a:r>
            <a:r>
              <a:rPr lang="es-ES" sz="2400" i="1" dirty="0"/>
              <a:t> to C?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004048" y="2139700"/>
            <a:ext cx="1080120" cy="1027019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Picture 4" descr="F:\Doctorado\Project0_ClipArt\Clip-Art-antes-en-dropbox\SIG2014-paperFinal\figures\failur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146"/>
          <a:stretch/>
        </p:blipFill>
        <p:spPr bwMode="auto">
          <a:xfrm>
            <a:off x="5033735" y="2233229"/>
            <a:ext cx="947037" cy="8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:\Doctorado\Project0_ClipArt\Clip-Art-antes-en-dropbox\SIG2014-paperFinal\figures\failur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896" r="1"/>
          <a:stretch/>
        </p:blipFill>
        <p:spPr bwMode="auto">
          <a:xfrm>
            <a:off x="5071268" y="3589987"/>
            <a:ext cx="879796" cy="8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4880630" y="3152423"/>
            <a:ext cx="1517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 err="1" smtClean="0"/>
              <a:t>Our</a:t>
            </a:r>
            <a:r>
              <a:rPr lang="es-ES" sz="1600" b="1" dirty="0" smtClean="0"/>
              <a:t> </a:t>
            </a:r>
            <a:r>
              <a:rPr lang="es-ES" sz="1600" b="1" dirty="0" err="1" smtClean="0"/>
              <a:t>Prediction</a:t>
            </a:r>
            <a:endParaRPr lang="es-ES" sz="1600" b="1" dirty="0" smtClean="0"/>
          </a:p>
        </p:txBody>
      </p:sp>
      <p:sp>
        <p:nvSpPr>
          <p:cNvPr id="23" name="22 Rectángulo"/>
          <p:cNvSpPr/>
          <p:nvPr/>
        </p:nvSpPr>
        <p:spPr>
          <a:xfrm>
            <a:off x="3965388" y="3580611"/>
            <a:ext cx="845819" cy="10054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Rectángulo"/>
          <p:cNvSpPr/>
          <p:nvPr/>
        </p:nvSpPr>
        <p:spPr>
          <a:xfrm>
            <a:off x="5045508" y="3559091"/>
            <a:ext cx="1080120" cy="1027019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228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7" grpId="0" animBg="1"/>
      <p:bldP spid="22" grpId="0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" name="33 CuadroTexto"/>
              <p:cNvSpPr txBox="1"/>
              <p:nvPr/>
            </p:nvSpPr>
            <p:spPr>
              <a:xfrm>
                <a:off x="3562351" y="1791856"/>
                <a:ext cx="432201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sz="4000" b="1" i="1">
                        <a:latin typeface="Cambria Math"/>
                      </a:rPr>
                      <m:t>𝒅</m:t>
                    </m:r>
                    <m:r>
                      <a:rPr lang="es-ES" sz="4000" b="1" i="1" baseline="-25000">
                        <a:latin typeface="Cambria Math"/>
                      </a:rPr>
                      <m:t>𝒔𝒕𝒚𝒍𝒆</m:t>
                    </m:r>
                  </m:oMath>
                </a14:m>
                <a:r>
                  <a:rPr lang="es-ES" sz="4000" b="1" dirty="0" smtClean="0">
                    <a:solidFill>
                      <a:schemeClr val="bg1"/>
                    </a:solidFill>
                  </a:rPr>
                  <a:t>___</a:t>
                </a:r>
                <a:r>
                  <a:rPr lang="es-ES" sz="4000" b="1" dirty="0" smtClean="0"/>
                  <a:t>X</a:t>
                </a:r>
                <a:r>
                  <a:rPr lang="es-ES" sz="4000" b="1" dirty="0" smtClean="0">
                    <a:solidFill>
                      <a:schemeClr val="bg1"/>
                    </a:solidFill>
                  </a:rPr>
                  <a:t>__</a:t>
                </a:r>
                <a:r>
                  <a:rPr lang="es-ES" sz="4000" b="1" dirty="0" smtClean="0"/>
                  <a:t>,</a:t>
                </a:r>
                <a:r>
                  <a:rPr lang="es-ES" sz="4000" b="1" dirty="0" smtClean="0">
                    <a:solidFill>
                      <a:schemeClr val="bg1"/>
                    </a:solidFill>
                  </a:rPr>
                  <a:t>__</a:t>
                </a:r>
                <a:r>
                  <a:rPr lang="es-ES" sz="4000" b="1" dirty="0" smtClean="0"/>
                  <a:t>Y</a:t>
                </a:r>
                <a:r>
                  <a:rPr lang="es-ES" sz="4000" b="1" dirty="0" smtClean="0">
                    <a:solidFill>
                      <a:schemeClr val="bg1"/>
                    </a:solidFill>
                  </a:rPr>
                  <a:t>__</a:t>
                </a:r>
                <a:endParaRPr lang="es-ES" sz="4000" b="1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3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351" y="1791856"/>
                <a:ext cx="4322017" cy="707886"/>
              </a:xfrm>
              <a:prstGeom prst="rect">
                <a:avLst/>
              </a:prstGeom>
              <a:blipFill rotWithShape="1">
                <a:blip r:embed="rId3"/>
                <a:stretch>
                  <a:fillRect t="-14655" r="-3526" b="-3706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15 Rectángulo"/>
          <p:cNvSpPr/>
          <p:nvPr/>
        </p:nvSpPr>
        <p:spPr>
          <a:xfrm>
            <a:off x="4680333" y="339502"/>
            <a:ext cx="4140139" cy="352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7" name="16 Grupo"/>
          <p:cNvGrpSpPr/>
          <p:nvPr/>
        </p:nvGrpSpPr>
        <p:grpSpPr>
          <a:xfrm>
            <a:off x="482717" y="321773"/>
            <a:ext cx="3486150" cy="4541997"/>
            <a:chOff x="-121858" y="291323"/>
            <a:chExt cx="3486150" cy="4541997"/>
          </a:xfrm>
        </p:grpSpPr>
        <p:pic>
          <p:nvPicPr>
            <p:cNvPr id="18" name="Picture 10" descr="http://www.elenagarces.ctlprojects.com/allDataset/Clip%20Art/Shapes/Simple%20(P%20-%20Z)/Sun-09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737" y="529534"/>
              <a:ext cx="1252724" cy="1255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F:\Dropbox\Projects\adobe\siggraph2014\Tree-07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858" y="291323"/>
              <a:ext cx="3486150" cy="4486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http://www.elenagarces.ctlprojects.com/allDataset/Clip%20Art/Plants%20&amp;%20Flowers/Flowers%20(Part%204)/Flower-65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094" y="4019689"/>
              <a:ext cx="909085" cy="813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http://www.elenagarces.ctlprojects.com/allDataset/Clip%20Art/Plants%20&amp;%20Flowers/Flowers%20(Part%204)/Flower-653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117" y="3827657"/>
              <a:ext cx="955754" cy="85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6" descr="http://www.elenagarces.ctlprojects.com/allDataset/Clip%20Art/Plants%20&amp;%20Flowers/Flowers%20(Part%204)/Flower-65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58" y="4072670"/>
            <a:ext cx="909085" cy="81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282484" y="-82054"/>
            <a:ext cx="4404315" cy="1717700"/>
          </a:xfrm>
        </p:spPr>
        <p:txBody>
          <a:bodyPr>
            <a:noAutofit/>
          </a:bodyPr>
          <a:lstStyle/>
          <a:p>
            <a:r>
              <a:rPr lang="es-ES" sz="2800" b="1" dirty="0" err="1"/>
              <a:t>Measure</a:t>
            </a:r>
            <a:r>
              <a:rPr lang="es-ES" sz="2800" b="1" dirty="0"/>
              <a:t> STYLE </a:t>
            </a:r>
            <a:r>
              <a:rPr lang="es-ES" sz="2800" b="1" dirty="0" err="1"/>
              <a:t>similarity</a:t>
            </a:r>
            <a:endParaRPr lang="es-ES" sz="2800" b="1" dirty="0"/>
          </a:p>
        </p:txBody>
      </p:sp>
      <p:sp>
        <p:nvSpPr>
          <p:cNvPr id="29" name="28 Corchetes"/>
          <p:cNvSpPr/>
          <p:nvPr/>
        </p:nvSpPr>
        <p:spPr>
          <a:xfrm>
            <a:off x="5004048" y="1465708"/>
            <a:ext cx="2808312" cy="1394074"/>
          </a:xfrm>
          <a:prstGeom prst="bracketPair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Picture 9" descr="F:\Dropbox\Projects\adobe\siggraph2014\dog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00" y="3780000"/>
            <a:ext cx="2176485" cy="1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1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18 CuadroTexto"/>
              <p:cNvSpPr txBox="1"/>
              <p:nvPr/>
            </p:nvSpPr>
            <p:spPr>
              <a:xfrm>
                <a:off x="3562351" y="1791856"/>
                <a:ext cx="432201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sz="4000" b="1" i="1">
                        <a:latin typeface="Cambria Math"/>
                      </a:rPr>
                      <m:t>𝒅</m:t>
                    </m:r>
                    <m:r>
                      <a:rPr lang="es-ES" sz="4000" b="1" i="1" baseline="-25000">
                        <a:latin typeface="Cambria Math"/>
                      </a:rPr>
                      <m:t>𝒔𝒕𝒚𝒍𝒆</m:t>
                    </m:r>
                  </m:oMath>
                </a14:m>
                <a:r>
                  <a:rPr lang="es-ES" sz="4000" b="1" dirty="0" smtClean="0">
                    <a:solidFill>
                      <a:schemeClr val="bg1"/>
                    </a:solidFill>
                  </a:rPr>
                  <a:t>___</a:t>
                </a:r>
                <a:r>
                  <a:rPr lang="es-ES" sz="4000" b="1" dirty="0" smtClean="0"/>
                  <a:t>X</a:t>
                </a:r>
                <a:r>
                  <a:rPr lang="es-ES" sz="4000" b="1" dirty="0" smtClean="0">
                    <a:solidFill>
                      <a:schemeClr val="bg1"/>
                    </a:solidFill>
                  </a:rPr>
                  <a:t>__</a:t>
                </a:r>
                <a:r>
                  <a:rPr lang="es-ES" sz="4000" b="1" dirty="0" smtClean="0"/>
                  <a:t>,</a:t>
                </a:r>
                <a:r>
                  <a:rPr lang="es-ES" sz="4000" b="1" dirty="0" smtClean="0">
                    <a:solidFill>
                      <a:schemeClr val="bg1"/>
                    </a:solidFill>
                  </a:rPr>
                  <a:t>__</a:t>
                </a:r>
                <a:r>
                  <a:rPr lang="es-ES" sz="4000" b="1" dirty="0" smtClean="0"/>
                  <a:t>Y</a:t>
                </a:r>
                <a:r>
                  <a:rPr lang="es-ES" sz="4000" b="1" dirty="0" smtClean="0">
                    <a:solidFill>
                      <a:schemeClr val="bg1"/>
                    </a:solidFill>
                  </a:rPr>
                  <a:t>__</a:t>
                </a:r>
                <a:endParaRPr lang="es-ES" sz="4000" b="1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1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351" y="1791856"/>
                <a:ext cx="4322017" cy="707886"/>
              </a:xfrm>
              <a:prstGeom prst="rect">
                <a:avLst/>
              </a:prstGeom>
              <a:blipFill rotWithShape="1">
                <a:blip r:embed="rId3"/>
                <a:stretch>
                  <a:fillRect t="-14655" r="-3526" b="-3706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19 Corchetes"/>
          <p:cNvSpPr/>
          <p:nvPr/>
        </p:nvSpPr>
        <p:spPr>
          <a:xfrm>
            <a:off x="5004048" y="1465708"/>
            <a:ext cx="2808312" cy="1394074"/>
          </a:xfrm>
          <a:prstGeom prst="bracketPair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20 CuadroTexto"/>
              <p:cNvSpPr txBox="1"/>
              <p:nvPr/>
            </p:nvSpPr>
            <p:spPr>
              <a:xfrm>
                <a:off x="3563888" y="3664064"/>
                <a:ext cx="432201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sz="4000" b="1" i="1">
                        <a:latin typeface="Cambria Math"/>
                      </a:rPr>
                      <m:t>𝒅</m:t>
                    </m:r>
                    <m:r>
                      <a:rPr lang="es-ES" sz="4000" b="1" i="1" baseline="-25000">
                        <a:latin typeface="Cambria Math"/>
                      </a:rPr>
                      <m:t>𝒔𝒕𝒚𝒍𝒆</m:t>
                    </m:r>
                  </m:oMath>
                </a14:m>
                <a:r>
                  <a:rPr lang="es-ES" sz="4000" b="1" dirty="0" smtClean="0">
                    <a:solidFill>
                      <a:schemeClr val="bg1"/>
                    </a:solidFill>
                  </a:rPr>
                  <a:t>___X__</a:t>
                </a:r>
                <a:r>
                  <a:rPr lang="es-ES" sz="4000" b="1" dirty="0" smtClean="0"/>
                  <a:t>,</a:t>
                </a:r>
                <a:r>
                  <a:rPr lang="es-ES" sz="4000" b="1" dirty="0" smtClean="0">
                    <a:solidFill>
                      <a:schemeClr val="bg1"/>
                    </a:solidFill>
                  </a:rPr>
                  <a:t>__Y__</a:t>
                </a:r>
                <a:endParaRPr lang="es-ES" sz="4000" b="1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2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3664064"/>
                <a:ext cx="4322017" cy="707886"/>
              </a:xfrm>
              <a:prstGeom prst="rect">
                <a:avLst/>
              </a:prstGeom>
              <a:blipFill rotWithShape="1">
                <a:blip r:embed="rId4"/>
                <a:stretch>
                  <a:fillRect t="-14655" r="-3385" b="-3706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25 Corchetes"/>
          <p:cNvSpPr/>
          <p:nvPr/>
        </p:nvSpPr>
        <p:spPr>
          <a:xfrm>
            <a:off x="5005585" y="3337916"/>
            <a:ext cx="2808312" cy="1394074"/>
          </a:xfrm>
          <a:prstGeom prst="bracketPair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4680333" y="339502"/>
            <a:ext cx="4140139" cy="352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282484" y="-82054"/>
            <a:ext cx="4404315" cy="1717700"/>
          </a:xfrm>
        </p:spPr>
        <p:txBody>
          <a:bodyPr>
            <a:noAutofit/>
          </a:bodyPr>
          <a:lstStyle/>
          <a:p>
            <a:r>
              <a:rPr lang="es-ES" sz="2800" b="1" dirty="0" err="1"/>
              <a:t>Measure</a:t>
            </a:r>
            <a:r>
              <a:rPr lang="es-ES" sz="2800" b="1" dirty="0"/>
              <a:t> STYLE </a:t>
            </a:r>
            <a:r>
              <a:rPr lang="es-ES" sz="2800" b="1" dirty="0" err="1"/>
              <a:t>similarity</a:t>
            </a:r>
            <a:endParaRPr lang="es-ES" sz="2800" b="1" dirty="0"/>
          </a:p>
        </p:txBody>
      </p:sp>
      <p:pic>
        <p:nvPicPr>
          <p:cNvPr id="14" name="Picture 6" descr="F:\Dropbox\Projects\adobe\siggraph2014\Tree-07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7" y="321773"/>
            <a:ext cx="3486150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115616" y="1931912"/>
            <a:ext cx="2122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latin typeface="Cambria" panose="02040503050406030204" pitchFamily="18" charset="0"/>
              </a:rPr>
              <a:t>Similar Style: </a:t>
            </a:r>
            <a:endParaRPr lang="es-ES" sz="2400" b="1" dirty="0">
              <a:latin typeface="Cambria" panose="02040503050406030204" pitchFamily="18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827584" y="3804120"/>
            <a:ext cx="2802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NOT Similar Style: </a:t>
            </a:r>
            <a:endParaRPr lang="es-ES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29" name="Picture 6" descr="F:\Dropbox\Projects\adobe\siggraph2014\Tree-07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11" y="3046065"/>
            <a:ext cx="1394460" cy="179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767676"/>
              </a:clrFrom>
              <a:clrTo>
                <a:srgbClr val="76767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553" y="3520135"/>
            <a:ext cx="1195791" cy="106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30 CuadroTexto"/>
          <p:cNvSpPr txBox="1"/>
          <p:nvPr/>
        </p:nvSpPr>
        <p:spPr>
          <a:xfrm>
            <a:off x="7907065" y="1779662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/>
              <a:t>≈ 0</a:t>
            </a:r>
            <a:endParaRPr lang="es-ES" sz="3600" dirty="0"/>
          </a:p>
        </p:txBody>
      </p:sp>
      <p:sp>
        <p:nvSpPr>
          <p:cNvPr id="32" name="31 CuadroTexto"/>
          <p:cNvSpPr txBox="1"/>
          <p:nvPr/>
        </p:nvSpPr>
        <p:spPr>
          <a:xfrm>
            <a:off x="7740352" y="3723878"/>
            <a:ext cx="108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/>
              <a:t> </a:t>
            </a:r>
            <a:r>
              <a:rPr lang="es-ES" sz="3600" dirty="0"/>
              <a:t>&gt;&gt; </a:t>
            </a:r>
            <a:r>
              <a:rPr lang="es-ES" sz="3600" dirty="0" smtClean="0"/>
              <a:t>0</a:t>
            </a:r>
            <a:endParaRPr lang="es-ES" sz="3600" dirty="0"/>
          </a:p>
        </p:txBody>
      </p:sp>
      <p:sp>
        <p:nvSpPr>
          <p:cNvPr id="2" name="1 Rectángulo"/>
          <p:cNvSpPr/>
          <p:nvPr/>
        </p:nvSpPr>
        <p:spPr>
          <a:xfrm>
            <a:off x="6812124" y="1707654"/>
            <a:ext cx="64019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Picture 9" descr="F:\Dropbox\Projects\adobe\siggraph2014\dog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00" y="3780000"/>
            <a:ext cx="2176485" cy="1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89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5.80426E-7 L 0.38264 -0.110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32" y="-55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1222E-6 L 0.42638 -0.421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19" y="-211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 animBg="1"/>
      <p:bldP spid="22" grpId="0"/>
      <p:bldP spid="25" grpId="0"/>
      <p:bldP spid="31" grpId="0"/>
      <p:bldP spid="32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CuadroTexto"/>
              <p:cNvSpPr txBox="1"/>
              <p:nvPr/>
            </p:nvSpPr>
            <p:spPr>
              <a:xfrm>
                <a:off x="1115616" y="1849111"/>
                <a:ext cx="331853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sz="4000" b="1" i="1">
                        <a:latin typeface="Cambria Math"/>
                      </a:rPr>
                      <m:t>𝒅</m:t>
                    </m:r>
                    <m:r>
                      <a:rPr lang="es-ES" sz="4000" b="1" i="1" baseline="-25000">
                        <a:latin typeface="Cambria Math"/>
                      </a:rPr>
                      <m:t>𝒔𝒕𝒚𝒍𝒆</m:t>
                    </m:r>
                  </m:oMath>
                </a14:m>
                <a:r>
                  <a:rPr lang="es-ES" sz="4000" b="1" dirty="0" smtClean="0"/>
                  <a:t>	         ,</a:t>
                </a:r>
                <a:endParaRPr lang="es-ES" sz="4000" b="1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1849111"/>
                <a:ext cx="3318537" cy="707886"/>
              </a:xfrm>
              <a:prstGeom prst="rect">
                <a:avLst/>
              </a:prstGeom>
              <a:blipFill rotWithShape="1">
                <a:blip r:embed="rId3"/>
                <a:stretch>
                  <a:fillRect t="-14655" r="-2206" b="-3706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 smtClean="0"/>
              <a:t>goal</a:t>
            </a:r>
            <a:r>
              <a:rPr lang="es-ES" dirty="0" smtClean="0"/>
              <a:t>: </a:t>
            </a:r>
            <a:r>
              <a:rPr lang="es-ES" dirty="0"/>
              <a:t>Style </a:t>
            </a:r>
            <a:r>
              <a:rPr lang="es-ES" dirty="0" err="1"/>
              <a:t>Metric</a:t>
            </a:r>
            <a:endParaRPr lang="es-ES" dirty="0"/>
          </a:p>
        </p:txBody>
      </p:sp>
      <p:sp>
        <p:nvSpPr>
          <p:cNvPr id="5" name="4 Corchetes"/>
          <p:cNvSpPr/>
          <p:nvPr/>
        </p:nvSpPr>
        <p:spPr>
          <a:xfrm>
            <a:off x="2649066" y="1537716"/>
            <a:ext cx="3003054" cy="1394074"/>
          </a:xfrm>
          <a:prstGeom prst="bracketPair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Picture 6" descr="http://www.elenagarces.ctlprojects.com/allDataset/Clip%20Art/Animals/Cartoons%20%28E%20-%20Fi%29/Fish-08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304" y="1812149"/>
            <a:ext cx="1144800" cy="72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elenagarces.ctlprojects.com/allDataset/Clip%20Art/Animals/Cartoons%20%28Ca%20-%20Ca%29/Cat-with-B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915" y="1666653"/>
            <a:ext cx="1141276" cy="10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34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CuadroTexto"/>
              <p:cNvSpPr txBox="1"/>
              <p:nvPr/>
            </p:nvSpPr>
            <p:spPr>
              <a:xfrm>
                <a:off x="1115616" y="1849111"/>
                <a:ext cx="331853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sz="4000" b="1" i="1">
                        <a:latin typeface="Cambria Math"/>
                      </a:rPr>
                      <m:t>𝒅</m:t>
                    </m:r>
                    <m:r>
                      <a:rPr lang="es-ES" sz="4000" b="1" i="1" baseline="-25000">
                        <a:latin typeface="Cambria Math"/>
                      </a:rPr>
                      <m:t>𝒔𝒕𝒚𝒍𝒆</m:t>
                    </m:r>
                  </m:oMath>
                </a14:m>
                <a:r>
                  <a:rPr lang="es-ES" sz="4000" b="1" dirty="0" smtClean="0"/>
                  <a:t>	         ,</a:t>
                </a:r>
                <a:endParaRPr lang="es-ES" sz="4000" b="1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1849111"/>
                <a:ext cx="3318537" cy="707886"/>
              </a:xfrm>
              <a:prstGeom prst="rect">
                <a:avLst/>
              </a:prstGeom>
              <a:blipFill rotWithShape="1">
                <a:blip r:embed="rId3"/>
                <a:stretch>
                  <a:fillRect t="-14655" r="-2206" b="-3706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 smtClean="0"/>
              <a:t>goal</a:t>
            </a:r>
            <a:r>
              <a:rPr lang="es-ES" dirty="0" smtClean="0"/>
              <a:t>: </a:t>
            </a:r>
            <a:r>
              <a:rPr lang="es-ES" dirty="0"/>
              <a:t>Style </a:t>
            </a:r>
            <a:r>
              <a:rPr lang="es-ES" dirty="0" err="1"/>
              <a:t>Metric</a:t>
            </a:r>
            <a:endParaRPr lang="es-ES" dirty="0"/>
          </a:p>
        </p:txBody>
      </p:sp>
      <p:sp>
        <p:nvSpPr>
          <p:cNvPr id="5" name="4 Corchetes"/>
          <p:cNvSpPr/>
          <p:nvPr/>
        </p:nvSpPr>
        <p:spPr>
          <a:xfrm>
            <a:off x="2649066" y="1537716"/>
            <a:ext cx="3003054" cy="1394074"/>
          </a:xfrm>
          <a:prstGeom prst="bracketPair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539552" y="3377773"/>
            <a:ext cx="477464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 smtClean="0"/>
              <a:t>Challenges</a:t>
            </a:r>
            <a:r>
              <a:rPr lang="es-ES" sz="2400" b="1" dirty="0" smtClean="0"/>
              <a:t>: </a:t>
            </a:r>
          </a:p>
          <a:p>
            <a:endParaRPr lang="es-ES" sz="1000" b="1" dirty="0" smtClean="0"/>
          </a:p>
          <a:p>
            <a:pPr lvl="1"/>
            <a:r>
              <a:rPr lang="es-ES" sz="2400" dirty="0" err="1" smtClean="0"/>
              <a:t>How</a:t>
            </a:r>
            <a:r>
              <a:rPr lang="es-ES" sz="2400" dirty="0" smtClean="0"/>
              <a:t> to capture </a:t>
            </a:r>
            <a:r>
              <a:rPr lang="es-ES" sz="2400" dirty="0" err="1" smtClean="0"/>
              <a:t>illustration</a:t>
            </a:r>
            <a:r>
              <a:rPr lang="es-ES" sz="2400" dirty="0" smtClean="0"/>
              <a:t> </a:t>
            </a:r>
            <a:r>
              <a:rPr lang="es-ES" sz="2400" dirty="0" err="1" smtClean="0"/>
              <a:t>style</a:t>
            </a:r>
            <a:r>
              <a:rPr lang="es-ES" sz="2400" dirty="0" smtClean="0"/>
              <a:t>?</a:t>
            </a:r>
            <a:endParaRPr lang="es-ES" sz="2400" dirty="0"/>
          </a:p>
        </p:txBody>
      </p:sp>
      <p:pic>
        <p:nvPicPr>
          <p:cNvPr id="9" name="Picture 6" descr="http://www.elenagarces.ctlprojects.com/allDataset/Clip%20Art/Animals/Cartoons%20%28E%20-%20Fi%29/Fish-08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304" y="1812149"/>
            <a:ext cx="1144800" cy="726948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elenagarces.ctlprojects.com/allDataset/Clip%20Art/Animals/Cartoons%20%28Ca%20-%20Ca%29/Cat-with-B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915" y="1666653"/>
            <a:ext cx="1141276" cy="1072800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35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4">
      <a:majorFont>
        <a:latin typeface="Avenir LT 55 Roman"/>
        <a:ea typeface=""/>
        <a:cs typeface=""/>
      </a:majorFont>
      <a:minorFont>
        <a:latin typeface="Avenir LT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15316</TotalTime>
  <Words>3936</Words>
  <Application>Microsoft Office PowerPoint</Application>
  <PresentationFormat>Presentación en pantalla (16:9)</PresentationFormat>
  <Paragraphs>1764</Paragraphs>
  <Slides>56</Slides>
  <Notes>55</Notes>
  <HiddenSlides>1</HiddenSlides>
  <MMClips>4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7" baseType="lpstr">
      <vt:lpstr>Arial</vt:lpstr>
      <vt:lpstr>Cooper Std Black</vt:lpstr>
      <vt:lpstr>Cambria Math</vt:lpstr>
      <vt:lpstr>Calibri</vt:lpstr>
      <vt:lpstr>Century Gothic</vt:lpstr>
      <vt:lpstr>Avenir LT 35 Light</vt:lpstr>
      <vt:lpstr>Courier New</vt:lpstr>
      <vt:lpstr>Avenir LT 55 Roman</vt:lpstr>
      <vt:lpstr>Times New Roman</vt:lpstr>
      <vt:lpstr>Cambria</vt:lpstr>
      <vt:lpstr>Tema de Office</vt:lpstr>
      <vt:lpstr>A Similarity Measure for Illustration Style</vt:lpstr>
      <vt:lpstr>Presentación de PowerPoint</vt:lpstr>
      <vt:lpstr>Presentación de PowerPoint</vt:lpstr>
      <vt:lpstr>Presentación de PowerPoint</vt:lpstr>
      <vt:lpstr>Presentación de PowerPoint</vt:lpstr>
      <vt:lpstr>Measure STYLE similarity</vt:lpstr>
      <vt:lpstr>Measure STYLE similarity</vt:lpstr>
      <vt:lpstr>Our goal: Style Metric</vt:lpstr>
      <vt:lpstr>Our goal: Style Metric</vt:lpstr>
      <vt:lpstr>Our goal: Style Metric</vt:lpstr>
      <vt:lpstr>Our goal: Style Metric</vt:lpstr>
      <vt:lpstr>Our goal: Style Metric</vt:lpstr>
      <vt:lpstr>Our goal: Style Metric</vt:lpstr>
      <vt:lpstr>Presentación de PowerPoint</vt:lpstr>
      <vt:lpstr>Presentación de PowerPoint</vt:lpstr>
      <vt:lpstr>Overview</vt:lpstr>
      <vt:lpstr>Overview</vt:lpstr>
      <vt:lpstr>Feature Vector: Style Definition</vt:lpstr>
      <vt:lpstr>Feature Vector: Style Definition</vt:lpstr>
      <vt:lpstr>Feature Vector: Style Definition</vt:lpstr>
      <vt:lpstr>Feature Vector: Style Definition</vt:lpstr>
      <vt:lpstr>Feature Vector: Style Definition</vt:lpstr>
      <vt:lpstr>Feature Vector: Style Definition</vt:lpstr>
      <vt:lpstr>Feature Vector: Style Definition</vt:lpstr>
      <vt:lpstr>Feature Vector: Style Definition</vt:lpstr>
      <vt:lpstr>Feature Vector: Style Definition</vt:lpstr>
      <vt:lpstr>Overview</vt:lpstr>
      <vt:lpstr>Training Data</vt:lpstr>
      <vt:lpstr>Training Data</vt:lpstr>
      <vt:lpstr>Training Data</vt:lpstr>
      <vt:lpstr>Overview</vt:lpstr>
      <vt:lpstr>Metric Learning</vt:lpstr>
      <vt:lpstr>Metric Learning</vt:lpstr>
      <vt:lpstr>Feature Selection</vt:lpstr>
      <vt:lpstr>Feature Selection</vt:lpstr>
      <vt:lpstr>Evaluation</vt:lpstr>
      <vt:lpstr>Ambiguous Triplets</vt:lpstr>
      <vt:lpstr>Overview</vt:lpstr>
      <vt:lpstr>Presentación de PowerPoint</vt:lpstr>
      <vt:lpstr>Presentación de PowerPoint</vt:lpstr>
      <vt:lpstr>Presentación de PowerPoint</vt:lpstr>
      <vt:lpstr>Presentación de PowerPoint</vt:lpstr>
      <vt:lpstr>Search by Style</vt:lpstr>
      <vt:lpstr>Search by Style</vt:lpstr>
      <vt:lpstr>Search by Style</vt:lpstr>
      <vt:lpstr>Search by Style</vt:lpstr>
      <vt:lpstr>Clip-Art Mash-ups</vt:lpstr>
      <vt:lpstr>Clip-Art Mash-ups</vt:lpstr>
      <vt:lpstr>Evaluation</vt:lpstr>
      <vt:lpstr>Presentación de PowerPoint</vt:lpstr>
      <vt:lpstr>Conclusions and Future Work</vt:lpstr>
      <vt:lpstr>A Similarity Measure for Illustration Style</vt:lpstr>
      <vt:lpstr>Presentación de PowerPoint</vt:lpstr>
      <vt:lpstr>Feature Vector: Style Definition</vt:lpstr>
      <vt:lpstr>Training Data</vt:lpstr>
      <vt:lpstr>Failure Cases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Elena</dc:creator>
  <cp:lastModifiedBy>Elena</cp:lastModifiedBy>
  <cp:revision>676</cp:revision>
  <dcterms:created xsi:type="dcterms:W3CDTF">2014-06-02T13:46:16Z</dcterms:created>
  <dcterms:modified xsi:type="dcterms:W3CDTF">2014-12-18T09:29:32Z</dcterms:modified>
</cp:coreProperties>
</file>